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0"/>
  </p:notesMasterIdLst>
  <p:sldIdLst>
    <p:sldId id="256" r:id="rId2"/>
    <p:sldId id="452" r:id="rId3"/>
    <p:sldId id="567" r:id="rId4"/>
    <p:sldId id="529" r:id="rId5"/>
    <p:sldId id="588" r:id="rId6"/>
    <p:sldId id="553" r:id="rId7"/>
    <p:sldId id="568" r:id="rId8"/>
    <p:sldId id="569" r:id="rId9"/>
    <p:sldId id="570" r:id="rId10"/>
    <p:sldId id="571" r:id="rId11"/>
    <p:sldId id="576" r:id="rId12"/>
    <p:sldId id="590" r:id="rId13"/>
    <p:sldId id="589" r:id="rId14"/>
    <p:sldId id="591" r:id="rId15"/>
    <p:sldId id="595" r:id="rId16"/>
    <p:sldId id="596" r:id="rId17"/>
    <p:sldId id="592" r:id="rId18"/>
    <p:sldId id="593" r:id="rId19"/>
    <p:sldId id="460" r:id="rId20"/>
    <p:sldId id="557" r:id="rId21"/>
    <p:sldId id="594" r:id="rId22"/>
    <p:sldId id="584" r:id="rId23"/>
    <p:sldId id="476" r:id="rId24"/>
    <p:sldId id="566" r:id="rId25"/>
    <p:sldId id="559" r:id="rId26"/>
    <p:sldId id="486" r:id="rId27"/>
    <p:sldId id="488" r:id="rId28"/>
    <p:sldId id="396" r:id="rId29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31"/>
      <p:bold r:id="rId32"/>
      <p:italic r:id="rId33"/>
      <p:boldItalic r:id="rId34"/>
    </p:embeddedFont>
    <p:embeddedFont>
      <p:font typeface="Fira Sans Extra Condensed SemiBold" panose="020B0604020202020204" charset="0"/>
      <p:regular r:id="rId35"/>
      <p:bold r:id="rId36"/>
      <p:italic r:id="rId37"/>
      <p:boldItalic r:id="rId38"/>
    </p:embeddedFont>
    <p:embeddedFont>
      <p:font typeface="Nunito" pitchFamily="2" charset="0"/>
      <p:regular r:id="rId39"/>
      <p:bold r:id="rId40"/>
      <p:italic r:id="rId41"/>
      <p:boldItalic r:id="rId42"/>
    </p:embeddedFont>
    <p:embeddedFont>
      <p:font typeface="Roboto" panose="020000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jarwo Anggai" initials="SA" lastIdx="1" clrIdx="0">
    <p:extLst>
      <p:ext uri="{19B8F6BF-5375-455C-9EA6-DF929625EA0E}">
        <p15:presenceInfo xmlns:p15="http://schemas.microsoft.com/office/powerpoint/2012/main" userId="4e29d8884fff91b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54" autoAdjust="0"/>
    <p:restoredTop sz="89633" autoAdjust="0"/>
  </p:normalViewPr>
  <p:slideViewPr>
    <p:cSldViewPr snapToGrid="0">
      <p:cViewPr varScale="1">
        <p:scale>
          <a:sx n="81" d="100"/>
          <a:sy n="81" d="100"/>
        </p:scale>
        <p:origin x="11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21DE2D-3F87-47DE-BCEE-B4F3763BD6DC}" type="doc">
      <dgm:prSet loTypeId="urn:microsoft.com/office/officeart/2005/8/layout/process1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id-ID"/>
        </a:p>
      </dgm:t>
    </dgm:pt>
    <dgm:pt modelId="{2D29B952-F8A6-47FB-96AE-54AB65474D02}">
      <dgm:prSet custT="1"/>
      <dgm:spPr/>
      <dgm:t>
        <a:bodyPr/>
        <a:lstStyle/>
        <a:p>
          <a:r>
            <a:rPr lang="id-ID" sz="1400" b="0" i="0"/>
            <a:t>Text Preprocessing</a:t>
          </a:r>
          <a:endParaRPr lang="id-ID" sz="1400"/>
        </a:p>
      </dgm:t>
    </dgm:pt>
    <dgm:pt modelId="{E158ACC5-50A6-47B4-BC54-63D4C1B0CE9D}" type="parTrans" cxnId="{F17AE2AE-31F5-460C-A521-CE3CD18A4839}">
      <dgm:prSet/>
      <dgm:spPr/>
      <dgm:t>
        <a:bodyPr/>
        <a:lstStyle/>
        <a:p>
          <a:endParaRPr lang="id-ID" sz="1400"/>
        </a:p>
      </dgm:t>
    </dgm:pt>
    <dgm:pt modelId="{E19113BD-C933-4838-8B44-E74CECB70062}" type="sibTrans" cxnId="{F17AE2AE-31F5-460C-A521-CE3CD18A4839}">
      <dgm:prSet custT="1"/>
      <dgm:spPr/>
      <dgm:t>
        <a:bodyPr/>
        <a:lstStyle/>
        <a:p>
          <a:endParaRPr lang="id-ID" sz="1400"/>
        </a:p>
      </dgm:t>
    </dgm:pt>
    <dgm:pt modelId="{D6D5EFF3-4B3D-4111-9843-2310499F8813}">
      <dgm:prSet custT="1"/>
      <dgm:spPr/>
      <dgm:t>
        <a:bodyPr/>
        <a:lstStyle/>
        <a:p>
          <a:r>
            <a:rPr lang="id-ID" sz="1400" b="0" i="0"/>
            <a:t>Feature Extraction</a:t>
          </a:r>
          <a:endParaRPr lang="id-ID" sz="1400"/>
        </a:p>
      </dgm:t>
    </dgm:pt>
    <dgm:pt modelId="{F3D3B283-A944-4CE7-8562-64771B15E4DD}" type="parTrans" cxnId="{C2451E0D-E04E-4929-92FC-8C939C7E5710}">
      <dgm:prSet/>
      <dgm:spPr/>
      <dgm:t>
        <a:bodyPr/>
        <a:lstStyle/>
        <a:p>
          <a:endParaRPr lang="id-ID" sz="1400"/>
        </a:p>
      </dgm:t>
    </dgm:pt>
    <dgm:pt modelId="{9C1824A3-2ECC-49CA-9016-DCC124CF1373}" type="sibTrans" cxnId="{C2451E0D-E04E-4929-92FC-8C939C7E5710}">
      <dgm:prSet custT="1"/>
      <dgm:spPr/>
      <dgm:t>
        <a:bodyPr/>
        <a:lstStyle/>
        <a:p>
          <a:endParaRPr lang="id-ID" sz="1400"/>
        </a:p>
      </dgm:t>
    </dgm:pt>
    <dgm:pt modelId="{39B0C329-4B03-4AB3-822A-E1C0115ACC96}">
      <dgm:prSet custT="1"/>
      <dgm:spPr/>
      <dgm:t>
        <a:bodyPr/>
        <a:lstStyle/>
        <a:p>
          <a:r>
            <a:rPr lang="id-ID" sz="1400" b="0" i="0"/>
            <a:t>Modeling </a:t>
          </a:r>
          <a:endParaRPr lang="id-ID" sz="1400"/>
        </a:p>
      </dgm:t>
    </dgm:pt>
    <dgm:pt modelId="{684068C9-2F75-42DC-8332-0089650AB5C7}" type="parTrans" cxnId="{4BA7D42E-290A-4A7B-B49F-49FA4FB84233}">
      <dgm:prSet/>
      <dgm:spPr/>
      <dgm:t>
        <a:bodyPr/>
        <a:lstStyle/>
        <a:p>
          <a:endParaRPr lang="id-ID" sz="1400"/>
        </a:p>
      </dgm:t>
    </dgm:pt>
    <dgm:pt modelId="{05D31EEB-762F-4174-A6AC-770531B48701}" type="sibTrans" cxnId="{4BA7D42E-290A-4A7B-B49F-49FA4FB84233}">
      <dgm:prSet custT="1"/>
      <dgm:spPr/>
      <dgm:t>
        <a:bodyPr/>
        <a:lstStyle/>
        <a:p>
          <a:endParaRPr lang="id-ID" sz="1400"/>
        </a:p>
      </dgm:t>
    </dgm:pt>
    <dgm:pt modelId="{326D70C5-BE07-41A0-954E-2F563E1AC3FF}">
      <dgm:prSet custT="1"/>
      <dgm:spPr/>
      <dgm:t>
        <a:bodyPr/>
        <a:lstStyle/>
        <a:p>
          <a:r>
            <a:rPr lang="id-ID" sz="1400" b="0" i="0"/>
            <a:t>Post-Processing</a:t>
          </a:r>
          <a:endParaRPr lang="id-ID" sz="1400"/>
        </a:p>
      </dgm:t>
    </dgm:pt>
    <dgm:pt modelId="{998CB260-2D4B-4CE9-BC16-53ABDA5A1FCB}" type="parTrans" cxnId="{ECD4528E-44B0-4398-9849-F239BA690E89}">
      <dgm:prSet/>
      <dgm:spPr/>
      <dgm:t>
        <a:bodyPr/>
        <a:lstStyle/>
        <a:p>
          <a:endParaRPr lang="id-ID" sz="1400"/>
        </a:p>
      </dgm:t>
    </dgm:pt>
    <dgm:pt modelId="{C4609887-A12C-42A1-836B-D5094BB8A176}" type="sibTrans" cxnId="{ECD4528E-44B0-4398-9849-F239BA690E89}">
      <dgm:prSet custT="1"/>
      <dgm:spPr/>
      <dgm:t>
        <a:bodyPr/>
        <a:lstStyle/>
        <a:p>
          <a:endParaRPr lang="id-ID" sz="1400"/>
        </a:p>
      </dgm:t>
    </dgm:pt>
    <dgm:pt modelId="{2245BA91-C5E7-43A8-98F8-605D7ACA4FC9}">
      <dgm:prSet custT="1"/>
      <dgm:spPr/>
      <dgm:t>
        <a:bodyPr/>
        <a:lstStyle/>
        <a:p>
          <a:r>
            <a:rPr lang="id-ID" sz="1400" b="0" i="0"/>
            <a:t>Deployment</a:t>
          </a:r>
          <a:endParaRPr lang="id-ID" sz="1400"/>
        </a:p>
      </dgm:t>
    </dgm:pt>
    <dgm:pt modelId="{8DDDB650-C3DA-4587-AF83-029BFF9D0E5C}" type="parTrans" cxnId="{5EC96A8A-54E6-4D9C-9CFC-A33CBEF22CF4}">
      <dgm:prSet/>
      <dgm:spPr/>
      <dgm:t>
        <a:bodyPr/>
        <a:lstStyle/>
        <a:p>
          <a:endParaRPr lang="id-ID" sz="1400"/>
        </a:p>
      </dgm:t>
    </dgm:pt>
    <dgm:pt modelId="{FBD375B6-E57C-453F-9878-14F886B71507}" type="sibTrans" cxnId="{5EC96A8A-54E6-4D9C-9CFC-A33CBEF22CF4}">
      <dgm:prSet/>
      <dgm:spPr/>
      <dgm:t>
        <a:bodyPr/>
        <a:lstStyle/>
        <a:p>
          <a:endParaRPr lang="id-ID" sz="1400"/>
        </a:p>
      </dgm:t>
    </dgm:pt>
    <dgm:pt modelId="{9BFFFEDB-5884-408B-BB36-3B8E9A039CB2}" type="pres">
      <dgm:prSet presAssocID="{CA21DE2D-3F87-47DE-BCEE-B4F3763BD6DC}" presName="Name0" presStyleCnt="0">
        <dgm:presLayoutVars>
          <dgm:dir/>
          <dgm:resizeHandles val="exact"/>
        </dgm:presLayoutVars>
      </dgm:prSet>
      <dgm:spPr/>
    </dgm:pt>
    <dgm:pt modelId="{13EFF42C-D956-4D0E-83AF-826E4D088443}" type="pres">
      <dgm:prSet presAssocID="{2D29B952-F8A6-47FB-96AE-54AB65474D02}" presName="node" presStyleLbl="node1" presStyleIdx="0" presStyleCnt="5">
        <dgm:presLayoutVars>
          <dgm:bulletEnabled val="1"/>
        </dgm:presLayoutVars>
      </dgm:prSet>
      <dgm:spPr/>
    </dgm:pt>
    <dgm:pt modelId="{52C1F015-568F-4AE9-883B-6D27CD0EFF84}" type="pres">
      <dgm:prSet presAssocID="{E19113BD-C933-4838-8B44-E74CECB70062}" presName="sibTrans" presStyleLbl="sibTrans2D1" presStyleIdx="0" presStyleCnt="4"/>
      <dgm:spPr/>
    </dgm:pt>
    <dgm:pt modelId="{09E55FEA-75D3-4D10-8F9E-0A524D2686EB}" type="pres">
      <dgm:prSet presAssocID="{E19113BD-C933-4838-8B44-E74CECB70062}" presName="connectorText" presStyleLbl="sibTrans2D1" presStyleIdx="0" presStyleCnt="4"/>
      <dgm:spPr/>
    </dgm:pt>
    <dgm:pt modelId="{4B0F12EA-2F55-493E-A4E8-E5E9454116CF}" type="pres">
      <dgm:prSet presAssocID="{D6D5EFF3-4B3D-4111-9843-2310499F8813}" presName="node" presStyleLbl="node1" presStyleIdx="1" presStyleCnt="5">
        <dgm:presLayoutVars>
          <dgm:bulletEnabled val="1"/>
        </dgm:presLayoutVars>
      </dgm:prSet>
      <dgm:spPr/>
    </dgm:pt>
    <dgm:pt modelId="{496F46E1-25F1-4416-A9AA-AB372508D760}" type="pres">
      <dgm:prSet presAssocID="{9C1824A3-2ECC-49CA-9016-DCC124CF1373}" presName="sibTrans" presStyleLbl="sibTrans2D1" presStyleIdx="1" presStyleCnt="4"/>
      <dgm:spPr/>
    </dgm:pt>
    <dgm:pt modelId="{1BE35538-7EB7-4F5F-91F7-44DE4A43DA00}" type="pres">
      <dgm:prSet presAssocID="{9C1824A3-2ECC-49CA-9016-DCC124CF1373}" presName="connectorText" presStyleLbl="sibTrans2D1" presStyleIdx="1" presStyleCnt="4"/>
      <dgm:spPr/>
    </dgm:pt>
    <dgm:pt modelId="{82F775E3-255B-415C-B705-09A00FD22F52}" type="pres">
      <dgm:prSet presAssocID="{39B0C329-4B03-4AB3-822A-E1C0115ACC96}" presName="node" presStyleLbl="node1" presStyleIdx="2" presStyleCnt="5">
        <dgm:presLayoutVars>
          <dgm:bulletEnabled val="1"/>
        </dgm:presLayoutVars>
      </dgm:prSet>
      <dgm:spPr/>
    </dgm:pt>
    <dgm:pt modelId="{4CAF6088-7561-4784-8A8E-58C1EC598CAC}" type="pres">
      <dgm:prSet presAssocID="{05D31EEB-762F-4174-A6AC-770531B48701}" presName="sibTrans" presStyleLbl="sibTrans2D1" presStyleIdx="2" presStyleCnt="4"/>
      <dgm:spPr/>
    </dgm:pt>
    <dgm:pt modelId="{B3D97ED5-FF25-478A-B95E-1C537A0ADF9A}" type="pres">
      <dgm:prSet presAssocID="{05D31EEB-762F-4174-A6AC-770531B48701}" presName="connectorText" presStyleLbl="sibTrans2D1" presStyleIdx="2" presStyleCnt="4"/>
      <dgm:spPr/>
    </dgm:pt>
    <dgm:pt modelId="{99AFDDFA-23CA-4491-B518-52369AC7BE84}" type="pres">
      <dgm:prSet presAssocID="{326D70C5-BE07-41A0-954E-2F563E1AC3FF}" presName="node" presStyleLbl="node1" presStyleIdx="3" presStyleCnt="5">
        <dgm:presLayoutVars>
          <dgm:bulletEnabled val="1"/>
        </dgm:presLayoutVars>
      </dgm:prSet>
      <dgm:spPr/>
    </dgm:pt>
    <dgm:pt modelId="{F266EB0A-B40A-4878-A316-CC93F6D79B97}" type="pres">
      <dgm:prSet presAssocID="{C4609887-A12C-42A1-836B-D5094BB8A176}" presName="sibTrans" presStyleLbl="sibTrans2D1" presStyleIdx="3" presStyleCnt="4"/>
      <dgm:spPr/>
    </dgm:pt>
    <dgm:pt modelId="{873D0BA5-BB19-4E4D-B2E2-E91289CF4ED2}" type="pres">
      <dgm:prSet presAssocID="{C4609887-A12C-42A1-836B-D5094BB8A176}" presName="connectorText" presStyleLbl="sibTrans2D1" presStyleIdx="3" presStyleCnt="4"/>
      <dgm:spPr/>
    </dgm:pt>
    <dgm:pt modelId="{3B1063E1-8DAB-4765-924C-6B34E82488C9}" type="pres">
      <dgm:prSet presAssocID="{2245BA91-C5E7-43A8-98F8-605D7ACA4FC9}" presName="node" presStyleLbl="node1" presStyleIdx="4" presStyleCnt="5">
        <dgm:presLayoutVars>
          <dgm:bulletEnabled val="1"/>
        </dgm:presLayoutVars>
      </dgm:prSet>
      <dgm:spPr/>
    </dgm:pt>
  </dgm:ptLst>
  <dgm:cxnLst>
    <dgm:cxn modelId="{03D9F50C-00CE-466A-BF6A-3BB98E96604C}" type="presOf" srcId="{9C1824A3-2ECC-49CA-9016-DCC124CF1373}" destId="{496F46E1-25F1-4416-A9AA-AB372508D760}" srcOrd="0" destOrd="0" presId="urn:microsoft.com/office/officeart/2005/8/layout/process1"/>
    <dgm:cxn modelId="{C2451E0D-E04E-4929-92FC-8C939C7E5710}" srcId="{CA21DE2D-3F87-47DE-BCEE-B4F3763BD6DC}" destId="{D6D5EFF3-4B3D-4111-9843-2310499F8813}" srcOrd="1" destOrd="0" parTransId="{F3D3B283-A944-4CE7-8562-64771B15E4DD}" sibTransId="{9C1824A3-2ECC-49CA-9016-DCC124CF1373}"/>
    <dgm:cxn modelId="{76129A17-41FF-4BF3-B248-DCE8008221D8}" type="presOf" srcId="{D6D5EFF3-4B3D-4111-9843-2310499F8813}" destId="{4B0F12EA-2F55-493E-A4E8-E5E9454116CF}" srcOrd="0" destOrd="0" presId="urn:microsoft.com/office/officeart/2005/8/layout/process1"/>
    <dgm:cxn modelId="{4BA7D42E-290A-4A7B-B49F-49FA4FB84233}" srcId="{CA21DE2D-3F87-47DE-BCEE-B4F3763BD6DC}" destId="{39B0C329-4B03-4AB3-822A-E1C0115ACC96}" srcOrd="2" destOrd="0" parTransId="{684068C9-2F75-42DC-8332-0089650AB5C7}" sibTransId="{05D31EEB-762F-4174-A6AC-770531B48701}"/>
    <dgm:cxn modelId="{F971A13D-9D28-4A70-891A-E4CA24C88C62}" type="presOf" srcId="{E19113BD-C933-4838-8B44-E74CECB70062}" destId="{52C1F015-568F-4AE9-883B-6D27CD0EFF84}" srcOrd="0" destOrd="0" presId="urn:microsoft.com/office/officeart/2005/8/layout/process1"/>
    <dgm:cxn modelId="{1082016E-CD0A-463C-B7CC-3736B5113C6C}" type="presOf" srcId="{2D29B952-F8A6-47FB-96AE-54AB65474D02}" destId="{13EFF42C-D956-4D0E-83AF-826E4D088443}" srcOrd="0" destOrd="0" presId="urn:microsoft.com/office/officeart/2005/8/layout/process1"/>
    <dgm:cxn modelId="{CB35D772-C374-4BB1-BC45-E65D748A16BC}" type="presOf" srcId="{C4609887-A12C-42A1-836B-D5094BB8A176}" destId="{873D0BA5-BB19-4E4D-B2E2-E91289CF4ED2}" srcOrd="1" destOrd="0" presId="urn:microsoft.com/office/officeart/2005/8/layout/process1"/>
    <dgm:cxn modelId="{9AE1E956-DB64-453B-93BE-78A10BD8B968}" type="presOf" srcId="{05D31EEB-762F-4174-A6AC-770531B48701}" destId="{4CAF6088-7561-4784-8A8E-58C1EC598CAC}" srcOrd="0" destOrd="0" presId="urn:microsoft.com/office/officeart/2005/8/layout/process1"/>
    <dgm:cxn modelId="{9607F385-498A-471B-B351-08079FB74D3D}" type="presOf" srcId="{E19113BD-C933-4838-8B44-E74CECB70062}" destId="{09E55FEA-75D3-4D10-8F9E-0A524D2686EB}" srcOrd="1" destOrd="0" presId="urn:microsoft.com/office/officeart/2005/8/layout/process1"/>
    <dgm:cxn modelId="{5EC96A8A-54E6-4D9C-9CFC-A33CBEF22CF4}" srcId="{CA21DE2D-3F87-47DE-BCEE-B4F3763BD6DC}" destId="{2245BA91-C5E7-43A8-98F8-605D7ACA4FC9}" srcOrd="4" destOrd="0" parTransId="{8DDDB650-C3DA-4587-AF83-029BFF9D0E5C}" sibTransId="{FBD375B6-E57C-453F-9878-14F886B71507}"/>
    <dgm:cxn modelId="{094CF28D-565B-44A1-AA4E-B752DE334BF9}" type="presOf" srcId="{CA21DE2D-3F87-47DE-BCEE-B4F3763BD6DC}" destId="{9BFFFEDB-5884-408B-BB36-3B8E9A039CB2}" srcOrd="0" destOrd="0" presId="urn:microsoft.com/office/officeart/2005/8/layout/process1"/>
    <dgm:cxn modelId="{ECD4528E-44B0-4398-9849-F239BA690E89}" srcId="{CA21DE2D-3F87-47DE-BCEE-B4F3763BD6DC}" destId="{326D70C5-BE07-41A0-954E-2F563E1AC3FF}" srcOrd="3" destOrd="0" parTransId="{998CB260-2D4B-4CE9-BC16-53ABDA5A1FCB}" sibTransId="{C4609887-A12C-42A1-836B-D5094BB8A176}"/>
    <dgm:cxn modelId="{F17AE2AE-31F5-460C-A521-CE3CD18A4839}" srcId="{CA21DE2D-3F87-47DE-BCEE-B4F3763BD6DC}" destId="{2D29B952-F8A6-47FB-96AE-54AB65474D02}" srcOrd="0" destOrd="0" parTransId="{E158ACC5-50A6-47B4-BC54-63D4C1B0CE9D}" sibTransId="{E19113BD-C933-4838-8B44-E74CECB70062}"/>
    <dgm:cxn modelId="{71A9A9B0-7727-4FFF-9DB3-11F770CE1F07}" type="presOf" srcId="{326D70C5-BE07-41A0-954E-2F563E1AC3FF}" destId="{99AFDDFA-23CA-4491-B518-52369AC7BE84}" srcOrd="0" destOrd="0" presId="urn:microsoft.com/office/officeart/2005/8/layout/process1"/>
    <dgm:cxn modelId="{93B285B1-4B4E-48BD-8016-45538D651D5E}" type="presOf" srcId="{05D31EEB-762F-4174-A6AC-770531B48701}" destId="{B3D97ED5-FF25-478A-B95E-1C537A0ADF9A}" srcOrd="1" destOrd="0" presId="urn:microsoft.com/office/officeart/2005/8/layout/process1"/>
    <dgm:cxn modelId="{F57236B7-BED3-44F4-8321-782CC7E2370A}" type="presOf" srcId="{C4609887-A12C-42A1-836B-D5094BB8A176}" destId="{F266EB0A-B40A-4878-A316-CC93F6D79B97}" srcOrd="0" destOrd="0" presId="urn:microsoft.com/office/officeart/2005/8/layout/process1"/>
    <dgm:cxn modelId="{167413BB-0231-4B63-B0C3-55F48B89C5CF}" type="presOf" srcId="{9C1824A3-2ECC-49CA-9016-DCC124CF1373}" destId="{1BE35538-7EB7-4F5F-91F7-44DE4A43DA00}" srcOrd="1" destOrd="0" presId="urn:microsoft.com/office/officeart/2005/8/layout/process1"/>
    <dgm:cxn modelId="{5E8CCAC8-4558-4519-BC5C-2FC5CF9DA114}" type="presOf" srcId="{39B0C329-4B03-4AB3-822A-E1C0115ACC96}" destId="{82F775E3-255B-415C-B705-09A00FD22F52}" srcOrd="0" destOrd="0" presId="urn:microsoft.com/office/officeart/2005/8/layout/process1"/>
    <dgm:cxn modelId="{6EA73BD3-EC7A-4467-85BC-A588934A29C0}" type="presOf" srcId="{2245BA91-C5E7-43A8-98F8-605D7ACA4FC9}" destId="{3B1063E1-8DAB-4765-924C-6B34E82488C9}" srcOrd="0" destOrd="0" presId="urn:microsoft.com/office/officeart/2005/8/layout/process1"/>
    <dgm:cxn modelId="{D6F63C41-7385-4EA6-B65E-1C8A277F9648}" type="presParOf" srcId="{9BFFFEDB-5884-408B-BB36-3B8E9A039CB2}" destId="{13EFF42C-D956-4D0E-83AF-826E4D088443}" srcOrd="0" destOrd="0" presId="urn:microsoft.com/office/officeart/2005/8/layout/process1"/>
    <dgm:cxn modelId="{418F13D0-4A30-4D77-A0F9-B2748D76D9E6}" type="presParOf" srcId="{9BFFFEDB-5884-408B-BB36-3B8E9A039CB2}" destId="{52C1F015-568F-4AE9-883B-6D27CD0EFF84}" srcOrd="1" destOrd="0" presId="urn:microsoft.com/office/officeart/2005/8/layout/process1"/>
    <dgm:cxn modelId="{E4777078-4709-4880-9C02-3E299BFAF51A}" type="presParOf" srcId="{52C1F015-568F-4AE9-883B-6D27CD0EFF84}" destId="{09E55FEA-75D3-4D10-8F9E-0A524D2686EB}" srcOrd="0" destOrd="0" presId="urn:microsoft.com/office/officeart/2005/8/layout/process1"/>
    <dgm:cxn modelId="{26DAD3E6-9B54-4969-B746-6B8634E2D91E}" type="presParOf" srcId="{9BFFFEDB-5884-408B-BB36-3B8E9A039CB2}" destId="{4B0F12EA-2F55-493E-A4E8-E5E9454116CF}" srcOrd="2" destOrd="0" presId="urn:microsoft.com/office/officeart/2005/8/layout/process1"/>
    <dgm:cxn modelId="{4E629411-38BB-4235-B465-B0D3EE4B3344}" type="presParOf" srcId="{9BFFFEDB-5884-408B-BB36-3B8E9A039CB2}" destId="{496F46E1-25F1-4416-A9AA-AB372508D760}" srcOrd="3" destOrd="0" presId="urn:microsoft.com/office/officeart/2005/8/layout/process1"/>
    <dgm:cxn modelId="{50EDB672-9561-4F0D-B57B-8D13D6955BCB}" type="presParOf" srcId="{496F46E1-25F1-4416-A9AA-AB372508D760}" destId="{1BE35538-7EB7-4F5F-91F7-44DE4A43DA00}" srcOrd="0" destOrd="0" presId="urn:microsoft.com/office/officeart/2005/8/layout/process1"/>
    <dgm:cxn modelId="{A4294601-AAC4-46A2-B35B-CB97AAB90FB2}" type="presParOf" srcId="{9BFFFEDB-5884-408B-BB36-3B8E9A039CB2}" destId="{82F775E3-255B-415C-B705-09A00FD22F52}" srcOrd="4" destOrd="0" presId="urn:microsoft.com/office/officeart/2005/8/layout/process1"/>
    <dgm:cxn modelId="{92776BBC-3BAA-436A-AB6D-D05349264112}" type="presParOf" srcId="{9BFFFEDB-5884-408B-BB36-3B8E9A039CB2}" destId="{4CAF6088-7561-4784-8A8E-58C1EC598CAC}" srcOrd="5" destOrd="0" presId="urn:microsoft.com/office/officeart/2005/8/layout/process1"/>
    <dgm:cxn modelId="{55BB9A8A-20DB-40B9-A259-1257761BB480}" type="presParOf" srcId="{4CAF6088-7561-4784-8A8E-58C1EC598CAC}" destId="{B3D97ED5-FF25-478A-B95E-1C537A0ADF9A}" srcOrd="0" destOrd="0" presId="urn:microsoft.com/office/officeart/2005/8/layout/process1"/>
    <dgm:cxn modelId="{223937EA-AD1B-409B-83CC-D050F4EC97F9}" type="presParOf" srcId="{9BFFFEDB-5884-408B-BB36-3B8E9A039CB2}" destId="{99AFDDFA-23CA-4491-B518-52369AC7BE84}" srcOrd="6" destOrd="0" presId="urn:microsoft.com/office/officeart/2005/8/layout/process1"/>
    <dgm:cxn modelId="{0B2B5226-8C61-45A4-8533-A5D65043E399}" type="presParOf" srcId="{9BFFFEDB-5884-408B-BB36-3B8E9A039CB2}" destId="{F266EB0A-B40A-4878-A316-CC93F6D79B97}" srcOrd="7" destOrd="0" presId="urn:microsoft.com/office/officeart/2005/8/layout/process1"/>
    <dgm:cxn modelId="{B3461958-A985-4184-B9B7-F8F783938383}" type="presParOf" srcId="{F266EB0A-B40A-4878-A316-CC93F6D79B97}" destId="{873D0BA5-BB19-4E4D-B2E2-E91289CF4ED2}" srcOrd="0" destOrd="0" presId="urn:microsoft.com/office/officeart/2005/8/layout/process1"/>
    <dgm:cxn modelId="{4B20A317-B4F3-4D13-9CC5-FB9F44BD286B}" type="presParOf" srcId="{9BFFFEDB-5884-408B-BB36-3B8E9A039CB2}" destId="{3B1063E1-8DAB-4765-924C-6B34E82488C9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EFF42C-D956-4D0E-83AF-826E4D088443}">
      <dsp:nvSpPr>
        <dsp:cNvPr id="0" name=""/>
        <dsp:cNvSpPr/>
      </dsp:nvSpPr>
      <dsp:spPr>
        <a:xfrm>
          <a:off x="4197" y="486462"/>
          <a:ext cx="1301282" cy="78076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b="0" i="0" kern="1200"/>
            <a:t>Text Preprocessing</a:t>
          </a:r>
          <a:endParaRPr lang="id-ID" sz="1400" kern="1200"/>
        </a:p>
      </dsp:txBody>
      <dsp:txXfrm>
        <a:off x="27065" y="509330"/>
        <a:ext cx="1255546" cy="735033"/>
      </dsp:txXfrm>
    </dsp:sp>
    <dsp:sp modelId="{52C1F015-568F-4AE9-883B-6D27CD0EFF84}">
      <dsp:nvSpPr>
        <dsp:cNvPr id="0" name=""/>
        <dsp:cNvSpPr/>
      </dsp:nvSpPr>
      <dsp:spPr>
        <a:xfrm>
          <a:off x="1435608" y="715488"/>
          <a:ext cx="275871" cy="3227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400" kern="1200"/>
        </a:p>
      </dsp:txBody>
      <dsp:txXfrm>
        <a:off x="1435608" y="780032"/>
        <a:ext cx="193110" cy="193630"/>
      </dsp:txXfrm>
    </dsp:sp>
    <dsp:sp modelId="{4B0F12EA-2F55-493E-A4E8-E5E9454116CF}">
      <dsp:nvSpPr>
        <dsp:cNvPr id="0" name=""/>
        <dsp:cNvSpPr/>
      </dsp:nvSpPr>
      <dsp:spPr>
        <a:xfrm>
          <a:off x="1825993" y="486462"/>
          <a:ext cx="1301282" cy="780769"/>
        </a:xfrm>
        <a:prstGeom prst="roundRect">
          <a:avLst>
            <a:gd name="adj" fmla="val 10000"/>
          </a:avLst>
        </a:prstGeom>
        <a:solidFill>
          <a:schemeClr val="accent5">
            <a:hueOff val="-2812777"/>
            <a:satOff val="7143"/>
            <a:lumOff val="152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b="0" i="0" kern="1200"/>
            <a:t>Feature Extraction</a:t>
          </a:r>
          <a:endParaRPr lang="id-ID" sz="1400" kern="1200"/>
        </a:p>
      </dsp:txBody>
      <dsp:txXfrm>
        <a:off x="1848861" y="509330"/>
        <a:ext cx="1255546" cy="735033"/>
      </dsp:txXfrm>
    </dsp:sp>
    <dsp:sp modelId="{496F46E1-25F1-4416-A9AA-AB372508D760}">
      <dsp:nvSpPr>
        <dsp:cNvPr id="0" name=""/>
        <dsp:cNvSpPr/>
      </dsp:nvSpPr>
      <dsp:spPr>
        <a:xfrm>
          <a:off x="3257403" y="715488"/>
          <a:ext cx="275871" cy="3227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3750369"/>
            <a:satOff val="9524"/>
            <a:lumOff val="202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400" kern="1200"/>
        </a:p>
      </dsp:txBody>
      <dsp:txXfrm>
        <a:off x="3257403" y="780032"/>
        <a:ext cx="193110" cy="193630"/>
      </dsp:txXfrm>
    </dsp:sp>
    <dsp:sp modelId="{82F775E3-255B-415C-B705-09A00FD22F52}">
      <dsp:nvSpPr>
        <dsp:cNvPr id="0" name=""/>
        <dsp:cNvSpPr/>
      </dsp:nvSpPr>
      <dsp:spPr>
        <a:xfrm>
          <a:off x="3647788" y="486462"/>
          <a:ext cx="1301282" cy="780769"/>
        </a:xfrm>
        <a:prstGeom prst="roundRect">
          <a:avLst>
            <a:gd name="adj" fmla="val 10000"/>
          </a:avLst>
        </a:prstGeom>
        <a:solidFill>
          <a:schemeClr val="accent5">
            <a:hueOff val="-5625554"/>
            <a:satOff val="14286"/>
            <a:lumOff val="30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b="0" i="0" kern="1200"/>
            <a:t>Modeling </a:t>
          </a:r>
          <a:endParaRPr lang="id-ID" sz="1400" kern="1200"/>
        </a:p>
      </dsp:txBody>
      <dsp:txXfrm>
        <a:off x="3670656" y="509330"/>
        <a:ext cx="1255546" cy="735033"/>
      </dsp:txXfrm>
    </dsp:sp>
    <dsp:sp modelId="{4CAF6088-7561-4784-8A8E-58C1EC598CAC}">
      <dsp:nvSpPr>
        <dsp:cNvPr id="0" name=""/>
        <dsp:cNvSpPr/>
      </dsp:nvSpPr>
      <dsp:spPr>
        <a:xfrm>
          <a:off x="5079198" y="715488"/>
          <a:ext cx="275871" cy="3227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7500739"/>
            <a:satOff val="19048"/>
            <a:lumOff val="40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400" kern="1200"/>
        </a:p>
      </dsp:txBody>
      <dsp:txXfrm>
        <a:off x="5079198" y="780032"/>
        <a:ext cx="193110" cy="193630"/>
      </dsp:txXfrm>
    </dsp:sp>
    <dsp:sp modelId="{99AFDDFA-23CA-4491-B518-52369AC7BE84}">
      <dsp:nvSpPr>
        <dsp:cNvPr id="0" name=""/>
        <dsp:cNvSpPr/>
      </dsp:nvSpPr>
      <dsp:spPr>
        <a:xfrm>
          <a:off x="5469583" y="486462"/>
          <a:ext cx="1301282" cy="780769"/>
        </a:xfrm>
        <a:prstGeom prst="roundRect">
          <a:avLst>
            <a:gd name="adj" fmla="val 10000"/>
          </a:avLst>
        </a:prstGeom>
        <a:solidFill>
          <a:schemeClr val="accent5">
            <a:hueOff val="-8438331"/>
            <a:satOff val="21429"/>
            <a:lumOff val="45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b="0" i="0" kern="1200"/>
            <a:t>Post-Processing</a:t>
          </a:r>
          <a:endParaRPr lang="id-ID" sz="1400" kern="1200"/>
        </a:p>
      </dsp:txBody>
      <dsp:txXfrm>
        <a:off x="5492451" y="509330"/>
        <a:ext cx="1255546" cy="735033"/>
      </dsp:txXfrm>
    </dsp:sp>
    <dsp:sp modelId="{F266EB0A-B40A-4878-A316-CC93F6D79B97}">
      <dsp:nvSpPr>
        <dsp:cNvPr id="0" name=""/>
        <dsp:cNvSpPr/>
      </dsp:nvSpPr>
      <dsp:spPr>
        <a:xfrm>
          <a:off x="6900994" y="715488"/>
          <a:ext cx="275871" cy="32271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11251108"/>
            <a:satOff val="28572"/>
            <a:lumOff val="607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d-ID" sz="1400" kern="1200"/>
        </a:p>
      </dsp:txBody>
      <dsp:txXfrm>
        <a:off x="6900994" y="780032"/>
        <a:ext cx="193110" cy="193630"/>
      </dsp:txXfrm>
    </dsp:sp>
    <dsp:sp modelId="{3B1063E1-8DAB-4765-924C-6B34E82488C9}">
      <dsp:nvSpPr>
        <dsp:cNvPr id="0" name=""/>
        <dsp:cNvSpPr/>
      </dsp:nvSpPr>
      <dsp:spPr>
        <a:xfrm>
          <a:off x="7291378" y="486462"/>
          <a:ext cx="1301282" cy="780769"/>
        </a:xfrm>
        <a:prstGeom prst="roundRect">
          <a:avLst>
            <a:gd name="adj" fmla="val 10000"/>
          </a:avLst>
        </a:prstGeom>
        <a:solidFill>
          <a:schemeClr val="accent5">
            <a:hueOff val="-11251108"/>
            <a:satOff val="28572"/>
            <a:lumOff val="607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b="0" i="0" kern="1200"/>
            <a:t>Deployment</a:t>
          </a:r>
          <a:endParaRPr lang="id-ID" sz="1400" kern="1200"/>
        </a:p>
      </dsp:txBody>
      <dsp:txXfrm>
        <a:off x="7314246" y="509330"/>
        <a:ext cx="1255546" cy="7350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d206afaa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d206afaa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AD336E44-EB16-FD64-2770-A413DF05AE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D8DE5633-B210-969A-CE5C-752AF241EC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585E82E0-29BE-7255-6514-7D18A2A7E8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450621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DA682CB4-019E-EADA-EA60-61DCD5ACE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1D182FD0-3549-3682-F302-15597B9D2B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5992A3EA-6645-A936-A4FB-6ADEE6961A3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13280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1347A68E-F9D5-0C0E-6A9B-E4B004819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C367E04C-8B1D-DE24-AD98-2655BA0F15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99C7A7D7-CE1A-F6C2-9AE6-43EA0EB8C2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74459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9BDC52C7-B62B-54D1-4350-EB820DEAF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F94E9DCB-CF13-BFA4-6789-35C6634A85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647360F0-CE86-635C-CBD8-64FDCAA613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48083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38C45A82-16A6-F16C-E88F-1819AB346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C2CA769C-C266-1F65-0863-8B49B2AC4A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4EC16FE5-20DF-BF1D-B55D-CBFF2ACD6C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081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EC9C2CB0-0915-85CF-979D-93D6EDA9D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FBD97AAC-EB6F-A07C-F7D9-17AFF76B91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9C65BC65-48F2-D78A-87D1-7E5191328D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7969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77F413FF-75DE-BF33-F16C-A648D750D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A0BFA7E5-D7C2-29AF-10E2-B29B9165E7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43298299-E2B2-E9E6-F950-11FEC0DC6D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9819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D1E39347-1D19-986D-E797-4C60A5CFF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2B0C214F-40F7-E1A9-F489-2C22377A1B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D6C44CF6-D856-9179-65D7-C33966CC49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01937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https://huggingface.co/transformers/v3.0.2/_modules/transformers/configuration_bert.html#BertConfig</a:t>
            </a:r>
          </a:p>
        </p:txBody>
      </p:sp>
    </p:spTree>
    <p:extLst>
      <p:ext uri="{BB962C8B-B14F-4D97-AF65-F5344CB8AC3E}">
        <p14:creationId xmlns:p14="http://schemas.microsoft.com/office/powerpoint/2010/main" val="21475369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9377D-DA7C-D1CC-5DDA-0F9147550C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92DD07-3EE6-8E76-8180-40D009B569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758639-C0B6-8DD7-5728-17C504CBDF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https://huggingface.co/transformers/v3.0.2/model_doc/bert.html</a:t>
            </a:r>
          </a:p>
        </p:txBody>
      </p:sp>
    </p:spTree>
    <p:extLst>
      <p:ext uri="{BB962C8B-B14F-4D97-AF65-F5344CB8AC3E}">
        <p14:creationId xmlns:p14="http://schemas.microsoft.com/office/powerpoint/2010/main" val="2111205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9C0E9995-3DA5-97F8-9896-065E25CF7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AB68702B-5033-96F3-9891-528A592940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F93B9672-CBDD-2791-6F79-D00E5EB6A3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46208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https://huggingface.co/transformers/v3.0.2/model_doc/bert.html</a:t>
            </a:r>
          </a:p>
        </p:txBody>
      </p:sp>
    </p:spTree>
    <p:extLst>
      <p:ext uri="{BB962C8B-B14F-4D97-AF65-F5344CB8AC3E}">
        <p14:creationId xmlns:p14="http://schemas.microsoft.com/office/powerpoint/2010/main" val="22520904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https://huggingface.co/transformers/v3.0.2/model_doc/bert.html</a:t>
            </a:r>
          </a:p>
        </p:txBody>
      </p:sp>
    </p:spTree>
    <p:extLst>
      <p:ext uri="{BB962C8B-B14F-4D97-AF65-F5344CB8AC3E}">
        <p14:creationId xmlns:p14="http://schemas.microsoft.com/office/powerpoint/2010/main" val="10943902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9c73459845_0_5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9c73459845_0_5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FE7A4F88-C0A8-A150-6A6E-898D3032FA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B600D7B7-FF54-DE07-EC3B-CC9F568912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01A249B2-5A6C-6FF6-9E46-9B998A033C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1727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05504CE9-81C5-3CD1-60E2-FDE30D22E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1DA5FB8C-82BA-3A39-A317-0355E4D316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4A608E85-6A08-B9A8-6586-7C47EC6B63C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8277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B51367A7-CD76-7F06-55BC-088F79A990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4C44DF7E-8C13-BB60-E175-BD1016F24F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9D103EAD-0D53-71F2-2DD1-8CFB8E62F1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61301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E87A4765-B38A-C09A-53CA-01F257B22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30EE6367-844C-C02F-D47E-425FDA0D55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398FE4B3-1366-6F57-EEEE-B12427CD3F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5221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A129BD7A-AFD9-E024-D664-3CD6CE3AD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DBDA6C6B-5EE2-C706-2C78-7C54A85FD0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38674A0A-E993-89AB-A855-29F6ABF3D4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8554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12BE559E-5F0B-C9D6-EB37-944B65BCF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D4BAE56A-CF38-0A1F-E4AF-FD89B0ED20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8F3C84B6-43B8-094D-0C43-3340FF0B18F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084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>
          <a:extLst>
            <a:ext uri="{FF2B5EF4-FFF2-40B4-BE49-F238E27FC236}">
              <a16:creationId xmlns:a16="http://schemas.microsoft.com/office/drawing/2014/main" id="{A59632C4-22E6-0289-EE17-F33E18FA7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>
            <a:extLst>
              <a:ext uri="{FF2B5EF4-FFF2-40B4-BE49-F238E27FC236}">
                <a16:creationId xmlns:a16="http://schemas.microsoft.com/office/drawing/2014/main" id="{7E269850-CE0B-278A-6B37-4C4577A213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>
            <a:extLst>
              <a:ext uri="{FF2B5EF4-FFF2-40B4-BE49-F238E27FC236}">
                <a16:creationId xmlns:a16="http://schemas.microsoft.com/office/drawing/2014/main" id="{7D0BD668-ECC2-8AED-FB79-2E28C2CDE4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9995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87356" y="1629550"/>
            <a:ext cx="3422400" cy="15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87356" y="3147050"/>
            <a:ext cx="36072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68361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 panose="020B0503050000020004" pitchFamily="34" charset="0"/>
                <a:ea typeface="Fira Sans Extra Condensed" panose="020B0503050000020004" pitchFamily="34" charset="0"/>
                <a:cs typeface="Fira Sans Extra Condensed" panose="020B0503050000020004" pitchFamily="34" charset="0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openxmlformats.org/officeDocument/2006/relationships/hyperlink" Target="mailto:dosen02832@unpam.ac.id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706.03762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opics/transformer-mode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opics/transformer-mode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opics/transformer-mode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58;p15">
            <a:extLst>
              <a:ext uri="{FF2B5EF4-FFF2-40B4-BE49-F238E27FC236}">
                <a16:creationId xmlns:a16="http://schemas.microsoft.com/office/drawing/2014/main" id="{3FFBE06A-C9A1-4E3B-1215-1AF75CFC83A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1966" y="3998347"/>
            <a:ext cx="3607200" cy="6923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" dirty="0">
                <a:latin typeface="+mj-lt"/>
              </a:rPr>
              <a:t>Dr. Sajarwo Anggai, S.ST., M.T.</a:t>
            </a:r>
            <a:br>
              <a:rPr lang="en-US" dirty="0">
                <a:latin typeface="+mj-lt"/>
              </a:rPr>
            </a:br>
            <a:r>
              <a:rPr lang="en-US" sz="1600" dirty="0"/>
              <a:t>NIDN : 0421108703</a:t>
            </a:r>
          </a:p>
        </p:txBody>
      </p:sp>
      <p:sp>
        <p:nvSpPr>
          <p:cNvPr id="8" name="Google Shape;59;p15">
            <a:extLst>
              <a:ext uri="{FF2B5EF4-FFF2-40B4-BE49-F238E27FC236}">
                <a16:creationId xmlns:a16="http://schemas.microsoft.com/office/drawing/2014/main" id="{018A834A-A4C7-056B-B680-FDBC74286809}"/>
              </a:ext>
            </a:extLst>
          </p:cNvPr>
          <p:cNvSpPr/>
          <p:nvPr/>
        </p:nvSpPr>
        <p:spPr>
          <a:xfrm rot="5400000">
            <a:off x="7464244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" name="Google Shape;60;p15">
            <a:extLst>
              <a:ext uri="{FF2B5EF4-FFF2-40B4-BE49-F238E27FC236}">
                <a16:creationId xmlns:a16="http://schemas.microsoft.com/office/drawing/2014/main" id="{9FEC12CE-BEC5-B468-43FC-076DD3863613}"/>
              </a:ext>
            </a:extLst>
          </p:cNvPr>
          <p:cNvSpPr/>
          <p:nvPr/>
        </p:nvSpPr>
        <p:spPr>
          <a:xfrm rot="5400000">
            <a:off x="6633319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" name="Google Shape;61;p15">
            <a:extLst>
              <a:ext uri="{FF2B5EF4-FFF2-40B4-BE49-F238E27FC236}">
                <a16:creationId xmlns:a16="http://schemas.microsoft.com/office/drawing/2014/main" id="{A907F9EC-D840-5E8B-E6BE-FB7268FEAFBD}"/>
              </a:ext>
            </a:extLst>
          </p:cNvPr>
          <p:cNvSpPr/>
          <p:nvPr/>
        </p:nvSpPr>
        <p:spPr>
          <a:xfrm rot="5400000">
            <a:off x="5802394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" name="Google Shape;62;p15">
            <a:extLst>
              <a:ext uri="{FF2B5EF4-FFF2-40B4-BE49-F238E27FC236}">
                <a16:creationId xmlns:a16="http://schemas.microsoft.com/office/drawing/2014/main" id="{164DE8E5-503B-A24B-94FE-DBCD80775D21}"/>
              </a:ext>
            </a:extLst>
          </p:cNvPr>
          <p:cNvSpPr/>
          <p:nvPr/>
        </p:nvSpPr>
        <p:spPr>
          <a:xfrm rot="5400000">
            <a:off x="4971469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" name="Google Shape;63;p15">
            <a:extLst>
              <a:ext uri="{FF2B5EF4-FFF2-40B4-BE49-F238E27FC236}">
                <a16:creationId xmlns:a16="http://schemas.microsoft.com/office/drawing/2014/main" id="{8EB22D04-135D-F952-66E5-EC7125372085}"/>
              </a:ext>
            </a:extLst>
          </p:cNvPr>
          <p:cNvSpPr/>
          <p:nvPr/>
        </p:nvSpPr>
        <p:spPr>
          <a:xfrm rot="5400000">
            <a:off x="5980990" y="962641"/>
            <a:ext cx="1230000" cy="1268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2;p15">
            <a:extLst>
              <a:ext uri="{FF2B5EF4-FFF2-40B4-BE49-F238E27FC236}">
                <a16:creationId xmlns:a16="http://schemas.microsoft.com/office/drawing/2014/main" id="{CD8E4208-E438-DFE2-8F1F-255E95486EEE}"/>
              </a:ext>
            </a:extLst>
          </p:cNvPr>
          <p:cNvSpPr/>
          <p:nvPr/>
        </p:nvSpPr>
        <p:spPr>
          <a:xfrm>
            <a:off x="5838205" y="1687645"/>
            <a:ext cx="1450500" cy="2856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9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NLP</a:t>
            </a:r>
            <a:endParaRPr sz="19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4" name="Google Shape;73;p15">
            <a:extLst>
              <a:ext uri="{FF2B5EF4-FFF2-40B4-BE49-F238E27FC236}">
                <a16:creationId xmlns:a16="http://schemas.microsoft.com/office/drawing/2014/main" id="{1972F8BB-FE56-C23F-DE16-35C1B10C6615}"/>
              </a:ext>
            </a:extLst>
          </p:cNvPr>
          <p:cNvCxnSpPr>
            <a:stCxn id="12" idx="3"/>
            <a:endCxn id="11" idx="2"/>
          </p:cNvCxnSpPr>
          <p:nvPr/>
        </p:nvCxnSpPr>
        <p:spPr>
          <a:xfrm rot="5400000">
            <a:off x="5328190" y="2201341"/>
            <a:ext cx="1257300" cy="12783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74;p15">
            <a:extLst>
              <a:ext uri="{FF2B5EF4-FFF2-40B4-BE49-F238E27FC236}">
                <a16:creationId xmlns:a16="http://schemas.microsoft.com/office/drawing/2014/main" id="{79E73E4C-915B-D039-BEB4-7B546FD70294}"/>
              </a:ext>
            </a:extLst>
          </p:cNvPr>
          <p:cNvCxnSpPr>
            <a:stCxn id="12" idx="3"/>
            <a:endCxn id="10" idx="2"/>
          </p:cNvCxnSpPr>
          <p:nvPr/>
        </p:nvCxnSpPr>
        <p:spPr>
          <a:xfrm rot="5400000">
            <a:off x="5743690" y="2616841"/>
            <a:ext cx="1257300" cy="4473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75;p15">
            <a:extLst>
              <a:ext uri="{FF2B5EF4-FFF2-40B4-BE49-F238E27FC236}">
                <a16:creationId xmlns:a16="http://schemas.microsoft.com/office/drawing/2014/main" id="{451F7C24-69DD-2862-1EC2-B1B8A46FE8F5}"/>
              </a:ext>
            </a:extLst>
          </p:cNvPr>
          <p:cNvCxnSpPr>
            <a:stCxn id="12" idx="3"/>
            <a:endCxn id="9" idx="2"/>
          </p:cNvCxnSpPr>
          <p:nvPr/>
        </p:nvCxnSpPr>
        <p:spPr>
          <a:xfrm rot="-5400000" flipH="1">
            <a:off x="6159040" y="2648791"/>
            <a:ext cx="1257300" cy="3834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76;p15">
            <a:extLst>
              <a:ext uri="{FF2B5EF4-FFF2-40B4-BE49-F238E27FC236}">
                <a16:creationId xmlns:a16="http://schemas.microsoft.com/office/drawing/2014/main" id="{8295AF00-3CB5-8986-6B26-F90B706C7A7B}"/>
              </a:ext>
            </a:extLst>
          </p:cNvPr>
          <p:cNvCxnSpPr>
            <a:stCxn id="12" idx="3"/>
            <a:endCxn id="8" idx="2"/>
          </p:cNvCxnSpPr>
          <p:nvPr/>
        </p:nvCxnSpPr>
        <p:spPr>
          <a:xfrm rot="-5400000" flipH="1">
            <a:off x="6574540" y="2233291"/>
            <a:ext cx="1257300" cy="12144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" name="Google Shape;77;p15">
            <a:extLst>
              <a:ext uri="{FF2B5EF4-FFF2-40B4-BE49-F238E27FC236}">
                <a16:creationId xmlns:a16="http://schemas.microsoft.com/office/drawing/2014/main" id="{56044678-8CAE-0B5F-ACD5-DE474E7BD281}"/>
              </a:ext>
            </a:extLst>
          </p:cNvPr>
          <p:cNvGrpSpPr/>
          <p:nvPr/>
        </p:nvGrpSpPr>
        <p:grpSpPr>
          <a:xfrm>
            <a:off x="5142093" y="3632583"/>
            <a:ext cx="351136" cy="365769"/>
            <a:chOff x="-65129950" y="2646800"/>
            <a:chExt cx="311125" cy="317425"/>
          </a:xfrm>
        </p:grpSpPr>
        <p:sp>
          <p:nvSpPr>
            <p:cNvPr id="19" name="Google Shape;78;p15">
              <a:extLst>
                <a:ext uri="{FF2B5EF4-FFF2-40B4-BE49-F238E27FC236}">
                  <a16:creationId xmlns:a16="http://schemas.microsoft.com/office/drawing/2014/main" id="{0141F368-983E-A514-1E60-F871BC2C4875}"/>
                </a:ext>
              </a:extLst>
            </p:cNvPr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;p15">
              <a:extLst>
                <a:ext uri="{FF2B5EF4-FFF2-40B4-BE49-F238E27FC236}">
                  <a16:creationId xmlns:a16="http://schemas.microsoft.com/office/drawing/2014/main" id="{CF9B92AB-376E-8902-231C-0268A6D46FAB}"/>
                </a:ext>
              </a:extLst>
            </p:cNvPr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80;p15">
            <a:extLst>
              <a:ext uri="{FF2B5EF4-FFF2-40B4-BE49-F238E27FC236}">
                <a16:creationId xmlns:a16="http://schemas.microsoft.com/office/drawing/2014/main" id="{D0BCEF52-0E11-BDB4-F6D8-B91A8DC45216}"/>
              </a:ext>
            </a:extLst>
          </p:cNvPr>
          <p:cNvGrpSpPr/>
          <p:nvPr/>
        </p:nvGrpSpPr>
        <p:grpSpPr>
          <a:xfrm>
            <a:off x="5965703" y="3632603"/>
            <a:ext cx="365756" cy="365747"/>
            <a:chOff x="1412450" y="1954475"/>
            <a:chExt cx="297750" cy="296175"/>
          </a:xfrm>
        </p:grpSpPr>
        <p:sp>
          <p:nvSpPr>
            <p:cNvPr id="22" name="Google Shape;81;p15">
              <a:extLst>
                <a:ext uri="{FF2B5EF4-FFF2-40B4-BE49-F238E27FC236}">
                  <a16:creationId xmlns:a16="http://schemas.microsoft.com/office/drawing/2014/main" id="{442AB2B1-71C6-83D4-A9F3-0F917BA9261A}"/>
                </a:ext>
              </a:extLst>
            </p:cNvPr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2;p15">
              <a:extLst>
                <a:ext uri="{FF2B5EF4-FFF2-40B4-BE49-F238E27FC236}">
                  <a16:creationId xmlns:a16="http://schemas.microsoft.com/office/drawing/2014/main" id="{D14CD7A4-316B-B226-0384-447E19A75F88}"/>
                </a:ext>
              </a:extLst>
            </p:cNvPr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83;p15">
            <a:extLst>
              <a:ext uri="{FF2B5EF4-FFF2-40B4-BE49-F238E27FC236}">
                <a16:creationId xmlns:a16="http://schemas.microsoft.com/office/drawing/2014/main" id="{2234DFB1-6DD2-8552-3277-E998AA6D2E1A}"/>
              </a:ext>
            </a:extLst>
          </p:cNvPr>
          <p:cNvGrpSpPr/>
          <p:nvPr/>
        </p:nvGrpSpPr>
        <p:grpSpPr>
          <a:xfrm>
            <a:off x="6782916" y="3632592"/>
            <a:ext cx="393186" cy="365766"/>
            <a:chOff x="-62890750" y="2296300"/>
            <a:chExt cx="330825" cy="317450"/>
          </a:xfrm>
        </p:grpSpPr>
        <p:sp>
          <p:nvSpPr>
            <p:cNvPr id="25" name="Google Shape;84;p15">
              <a:extLst>
                <a:ext uri="{FF2B5EF4-FFF2-40B4-BE49-F238E27FC236}">
                  <a16:creationId xmlns:a16="http://schemas.microsoft.com/office/drawing/2014/main" id="{1401EB7B-B091-30F8-6F35-C238CB6A4BA3}"/>
                </a:ext>
              </a:extLst>
            </p:cNvPr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5;p15">
              <a:extLst>
                <a:ext uri="{FF2B5EF4-FFF2-40B4-BE49-F238E27FC236}">
                  <a16:creationId xmlns:a16="http://schemas.microsoft.com/office/drawing/2014/main" id="{50EB913D-901B-6D82-3561-3E6A47E94C45}"/>
                </a:ext>
              </a:extLst>
            </p:cNvPr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6;p15">
              <a:extLst>
                <a:ext uri="{FF2B5EF4-FFF2-40B4-BE49-F238E27FC236}">
                  <a16:creationId xmlns:a16="http://schemas.microsoft.com/office/drawing/2014/main" id="{F0323E84-DB61-BB63-2897-C66D8365D0BA}"/>
                </a:ext>
              </a:extLst>
            </p:cNvPr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87;p15">
            <a:extLst>
              <a:ext uri="{FF2B5EF4-FFF2-40B4-BE49-F238E27FC236}">
                <a16:creationId xmlns:a16="http://schemas.microsoft.com/office/drawing/2014/main" id="{168D6A21-B8C7-423D-C918-8F64BA8F8952}"/>
              </a:ext>
            </a:extLst>
          </p:cNvPr>
          <p:cNvGrpSpPr/>
          <p:nvPr/>
        </p:nvGrpSpPr>
        <p:grpSpPr>
          <a:xfrm>
            <a:off x="7627546" y="3632577"/>
            <a:ext cx="365770" cy="365770"/>
            <a:chOff x="-3137650" y="2408950"/>
            <a:chExt cx="291450" cy="292125"/>
          </a:xfrm>
        </p:grpSpPr>
        <p:sp>
          <p:nvSpPr>
            <p:cNvPr id="29" name="Google Shape;88;p15">
              <a:extLst>
                <a:ext uri="{FF2B5EF4-FFF2-40B4-BE49-F238E27FC236}">
                  <a16:creationId xmlns:a16="http://schemas.microsoft.com/office/drawing/2014/main" id="{0E571537-EBFA-C6E8-9599-A11766B740AA}"/>
                </a:ext>
              </a:extLst>
            </p:cNvPr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9;p15">
              <a:extLst>
                <a:ext uri="{FF2B5EF4-FFF2-40B4-BE49-F238E27FC236}">
                  <a16:creationId xmlns:a16="http://schemas.microsoft.com/office/drawing/2014/main" id="{0EE3365C-D0B7-CC15-90BB-54546D4E8832}"/>
                </a:ext>
              </a:extLst>
            </p:cNvPr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0;p15">
              <a:extLst>
                <a:ext uri="{FF2B5EF4-FFF2-40B4-BE49-F238E27FC236}">
                  <a16:creationId xmlns:a16="http://schemas.microsoft.com/office/drawing/2014/main" id="{D0D7F7BD-11CB-C5AE-2EA9-8282FD443FA8}"/>
                </a:ext>
              </a:extLst>
            </p:cNvPr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;p15">
              <a:extLst>
                <a:ext uri="{FF2B5EF4-FFF2-40B4-BE49-F238E27FC236}">
                  <a16:creationId xmlns:a16="http://schemas.microsoft.com/office/drawing/2014/main" id="{86555385-4CC1-83DC-B897-CB5AE6B0A53B}"/>
                </a:ext>
              </a:extLst>
            </p:cNvPr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;p15">
              <a:extLst>
                <a:ext uri="{FF2B5EF4-FFF2-40B4-BE49-F238E27FC236}">
                  <a16:creationId xmlns:a16="http://schemas.microsoft.com/office/drawing/2014/main" id="{44BF13F4-9CF5-C3B4-532D-2D6CC82314F4}"/>
                </a:ext>
              </a:extLst>
            </p:cNvPr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557656B5-F1B6-9C85-02DA-607AC5A56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875" y="1036298"/>
            <a:ext cx="600229" cy="60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Google Shape;57;p15">
            <a:extLst>
              <a:ext uri="{FF2B5EF4-FFF2-40B4-BE49-F238E27FC236}">
                <a16:creationId xmlns:a16="http://schemas.microsoft.com/office/drawing/2014/main" id="{8C84FDB3-0F3B-BA8B-476E-D3AAE29ADA3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37082" y="1629550"/>
            <a:ext cx="4429808" cy="15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Extra Condensed" panose="020B0503050000020004" pitchFamily="34" charset="0"/>
              </a:rPr>
              <a:t>Advanced NLP</a:t>
            </a:r>
            <a:br>
              <a:rPr lang="en" dirty="0">
                <a:latin typeface="Fira Sans Extra Condensed" panose="020B0503050000020004" pitchFamily="34" charset="0"/>
              </a:rPr>
            </a:br>
            <a:r>
              <a:rPr lang="en" sz="2800" dirty="0">
                <a:latin typeface="Fira Sans Extra Condensed" panose="020B0503050000020004" pitchFamily="34" charset="0"/>
              </a:rPr>
              <a:t>(Transformers – Bag 2)</a:t>
            </a:r>
            <a:endParaRPr dirty="0">
              <a:latin typeface="Fira Sans Extra Condensed" panose="020B05030500000200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9F2A37C4-63AE-DCD1-3D7F-79ABEE458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8C298FFA-8573-45C1-3DB9-0C8BABDC53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57271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err="1">
                <a:latin typeface="Nunito" pitchFamily="2" charset="0"/>
              </a:rPr>
              <a:t>Komponen</a:t>
            </a:r>
            <a:endParaRPr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CE5A94-4E96-A5B6-A176-F6F0A11D021D}"/>
              </a:ext>
            </a:extLst>
          </p:cNvPr>
          <p:cNvSpPr txBox="1"/>
          <p:nvPr/>
        </p:nvSpPr>
        <p:spPr>
          <a:xfrm>
            <a:off x="614462" y="4766544"/>
            <a:ext cx="791507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https://neptune.ai/blog/bert-and-the-transformer-architecture/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565114-A94A-9110-0C7F-B936E7C52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402" y="557869"/>
            <a:ext cx="6997196" cy="402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7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C84D5A69-84B7-0538-125C-7445ED487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0CFD1FBF-BEDB-8111-1D30-6717525194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0300" y="12304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>
                <a:latin typeface="Nunito" pitchFamily="2" charset="0"/>
              </a:rPr>
              <a:t>GPT</a:t>
            </a:r>
            <a:endParaRPr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A6AE66-4E51-DA73-DC96-EE5AA6F74A96}"/>
              </a:ext>
            </a:extLst>
          </p:cNvPr>
          <p:cNvSpPr txBox="1"/>
          <p:nvPr/>
        </p:nvSpPr>
        <p:spPr>
          <a:xfrm>
            <a:off x="553062" y="4766544"/>
            <a:ext cx="79150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</a:t>
            </a:r>
            <a:r>
              <a:rPr lang="en-ID" sz="1200" dirty="0"/>
              <a:t>https://arxiv.org/pdf/2310.12321</a:t>
            </a:r>
            <a:endParaRPr lang="en-US" sz="1050" dirty="0">
              <a:solidFill>
                <a:srgbClr val="242021"/>
              </a:solidFill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6857A4-3340-6C77-CAA3-CBD4374BA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257" y="625890"/>
            <a:ext cx="7155485" cy="3932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921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41D1B6BE-A9B1-909A-DB6E-CFA52EFD1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BC595E1B-20C4-24C1-13EC-CE4719CEDE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57271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 err="1">
                <a:latin typeface="Nunito" pitchFamily="2" charset="0"/>
              </a:rPr>
              <a:t>Komponen</a:t>
            </a:r>
            <a:r>
              <a:rPr lang="en-GB" dirty="0">
                <a:latin typeface="Nunito" pitchFamily="2" charset="0"/>
              </a:rPr>
              <a:t> GPT : Decoder Only</a:t>
            </a:r>
            <a:endParaRPr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667553-B351-0394-EF37-9A4FDCFEAA40}"/>
              </a:ext>
            </a:extLst>
          </p:cNvPr>
          <p:cNvSpPr txBox="1"/>
          <p:nvPr/>
        </p:nvSpPr>
        <p:spPr>
          <a:xfrm>
            <a:off x="614462" y="4766544"/>
            <a:ext cx="791507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https://www.edlitera.com/blog/posts/transformers-decoder-block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3E6B80-FD1A-A44C-2964-910AA2655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340" y="760357"/>
            <a:ext cx="1385552" cy="394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898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22387B89-3721-021B-E3C5-6D7CE758D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F68E6BA8-9367-7B81-719E-5BC1543F08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2304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>
                <a:latin typeface="Nunito" pitchFamily="2" charset="0"/>
              </a:rPr>
              <a:t>language models</a:t>
            </a:r>
            <a:endParaRPr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9A7C5-7B8D-7142-E6FB-B94A2F88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901873"/>
            <a:ext cx="8520600" cy="3416400"/>
          </a:xfrm>
        </p:spPr>
        <p:txBody>
          <a:bodyPr/>
          <a:lstStyle/>
          <a:p>
            <a:pPr marL="114300" indent="0">
              <a:buNone/>
            </a:pPr>
            <a:r>
              <a:rPr lang="en-GB" dirty="0">
                <a:latin typeface="Nunito" pitchFamily="2" charset="0"/>
              </a:rPr>
              <a:t>A language model is a type of machine learning model trained to conduct a probability distribution over words. Put it simply, a model tries to predict the next most appropriate word to fill in a blank space in a sentence or phrase, based on the context of the given text.</a:t>
            </a:r>
          </a:p>
          <a:p>
            <a:pPr marL="114300" indent="0">
              <a:buNone/>
            </a:pPr>
            <a:endParaRPr lang="en-GB" dirty="0">
              <a:latin typeface="Nunito" pitchFamily="2" charset="0"/>
            </a:endParaRPr>
          </a:p>
          <a:p>
            <a:pPr marL="114300" indent="0">
              <a:buNone/>
            </a:pPr>
            <a:r>
              <a:rPr lang="en-GB" dirty="0">
                <a:latin typeface="Nunito" pitchFamily="2" charset="0"/>
              </a:rPr>
              <a:t>For example, in a sentence that sounds like this, “Jenny dropped by the office for the keys so I gave them to [...],” a good model will determine that the missed word is likely to be a pronoun. Since the relevant piece of information here is Jenny, the most probable pronoun is she or her.</a:t>
            </a:r>
            <a:endParaRPr lang="en-ID" dirty="0">
              <a:latin typeface="Nunito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FBB698-EDA5-260A-83F4-33D292E23142}"/>
              </a:ext>
            </a:extLst>
          </p:cNvPr>
          <p:cNvSpPr txBox="1"/>
          <p:nvPr/>
        </p:nvSpPr>
        <p:spPr>
          <a:xfrm>
            <a:off x="690584" y="4766544"/>
            <a:ext cx="791507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https://www.altexsoft.com/blog/language-models-gpt</a:t>
            </a:r>
          </a:p>
        </p:txBody>
      </p:sp>
    </p:spTree>
    <p:extLst>
      <p:ext uri="{BB962C8B-B14F-4D97-AF65-F5344CB8AC3E}">
        <p14:creationId xmlns:p14="http://schemas.microsoft.com/office/powerpoint/2010/main" val="206636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9A45AF2F-FB57-2970-54FF-72E7433F9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ED3DC618-EF43-2715-1296-D9BA351A04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2304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>
                <a:latin typeface="Nunito" pitchFamily="2" charset="0"/>
              </a:rPr>
              <a:t>language models</a:t>
            </a:r>
            <a:endParaRPr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035F80-1BA4-E325-3C52-6E6272201B06}"/>
              </a:ext>
            </a:extLst>
          </p:cNvPr>
          <p:cNvSpPr txBox="1"/>
          <p:nvPr/>
        </p:nvSpPr>
        <p:spPr>
          <a:xfrm>
            <a:off x="690584" y="4766544"/>
            <a:ext cx="791507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https://doi.org/10.1016/j.nlp.2023.100048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1965E3-9C18-D07E-5949-7590793776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64" y="695740"/>
            <a:ext cx="9007472" cy="4042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83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1E19E838-E713-237C-16EF-8509D8551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68B339-DA08-6E2A-A30F-AB2B4B761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863550"/>
            <a:ext cx="8520600" cy="3416400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GB" dirty="0"/>
              <a:t>Input Embedding</a:t>
            </a:r>
          </a:p>
          <a:p>
            <a:pPr>
              <a:buFont typeface="+mj-lt"/>
              <a:buAutoNum type="arabicPeriod"/>
            </a:pPr>
            <a:r>
              <a:rPr lang="en-GB" dirty="0"/>
              <a:t>Positional Encoding</a:t>
            </a:r>
          </a:p>
          <a:p>
            <a:pPr>
              <a:buFont typeface="+mj-lt"/>
              <a:buAutoNum type="arabicPeriod"/>
            </a:pPr>
            <a:r>
              <a:rPr lang="en-GB" dirty="0"/>
              <a:t>Dropout Layer</a:t>
            </a:r>
          </a:p>
          <a:p>
            <a:pPr>
              <a:buFont typeface="+mj-lt"/>
              <a:buAutoNum type="arabicPeriod"/>
            </a:pPr>
            <a:r>
              <a:rPr lang="en-GB" dirty="0"/>
              <a:t>Transformer Blocks</a:t>
            </a:r>
          </a:p>
          <a:p>
            <a:pPr>
              <a:buFont typeface="+mj-lt"/>
              <a:buAutoNum type="arabicPeriod"/>
            </a:pPr>
            <a:r>
              <a:rPr lang="en-GB" dirty="0"/>
              <a:t>Layer Stack</a:t>
            </a:r>
          </a:p>
          <a:p>
            <a:pPr>
              <a:buFont typeface="+mj-lt"/>
              <a:buAutoNum type="arabicPeriod"/>
            </a:pPr>
            <a:r>
              <a:rPr lang="en-GB" dirty="0"/>
              <a:t>Final Layers</a:t>
            </a:r>
          </a:p>
          <a:p>
            <a:pPr marL="114300" indent="0">
              <a:buNone/>
            </a:pPr>
            <a:endParaRPr lang="en-ID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F995376-C105-EFD0-0F30-79F370386AEE}"/>
              </a:ext>
            </a:extLst>
          </p:cNvPr>
          <p:cNvSpPr txBox="1"/>
          <p:nvPr/>
        </p:nvSpPr>
        <p:spPr>
          <a:xfrm>
            <a:off x="690584" y="4766544"/>
            <a:ext cx="791507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https://www.geeksforgeeks.org/introduction-to-generative-pre-trained-transformer-gpt/</a:t>
            </a:r>
          </a:p>
        </p:txBody>
      </p:sp>
      <p:sp>
        <p:nvSpPr>
          <p:cNvPr id="4" name="Google Shape;219;p18">
            <a:extLst>
              <a:ext uri="{FF2B5EF4-FFF2-40B4-BE49-F238E27FC236}">
                <a16:creationId xmlns:a16="http://schemas.microsoft.com/office/drawing/2014/main" id="{8F82504B-069A-C197-CBBE-0B523B6278ED}"/>
              </a:ext>
            </a:extLst>
          </p:cNvPr>
          <p:cNvSpPr txBox="1">
            <a:spLocks/>
          </p:cNvSpPr>
          <p:nvPr/>
        </p:nvSpPr>
        <p:spPr>
          <a:xfrm>
            <a:off x="250300" y="12304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ctr">
              <a:buSzPts val="1100"/>
              <a:buFont typeface="Arial"/>
              <a:buNone/>
            </a:pPr>
            <a:r>
              <a:rPr lang="en-ID">
                <a:latin typeface="Nunito" pitchFamily="2" charset="0"/>
              </a:rPr>
              <a:t>Komponen GPT</a:t>
            </a:r>
            <a:endParaRPr lang="en-ID" dirty="0"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465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6EF78246-887C-4FEA-DEC6-3E6BD4BEA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F73964-FFEC-8CCA-467A-9D7EF54D4F66}"/>
              </a:ext>
            </a:extLst>
          </p:cNvPr>
          <p:cNvSpPr txBox="1"/>
          <p:nvPr/>
        </p:nvSpPr>
        <p:spPr>
          <a:xfrm>
            <a:off x="690584" y="4889584"/>
            <a:ext cx="791507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https://www.geeksforgeeks.org/differences-between-gpt-and-bert/</a:t>
            </a:r>
          </a:p>
        </p:txBody>
      </p:sp>
      <p:sp>
        <p:nvSpPr>
          <p:cNvPr id="4" name="Google Shape;219;p18">
            <a:extLst>
              <a:ext uri="{FF2B5EF4-FFF2-40B4-BE49-F238E27FC236}">
                <a16:creationId xmlns:a16="http://schemas.microsoft.com/office/drawing/2014/main" id="{3BB09ECE-2338-03F9-6446-645A64A0C174}"/>
              </a:ext>
            </a:extLst>
          </p:cNvPr>
          <p:cNvSpPr txBox="1">
            <a:spLocks/>
          </p:cNvSpPr>
          <p:nvPr/>
        </p:nvSpPr>
        <p:spPr>
          <a:xfrm>
            <a:off x="250300" y="12304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ctr">
              <a:buSzPts val="1100"/>
              <a:buFont typeface="Arial"/>
              <a:buNone/>
            </a:pPr>
            <a:r>
              <a:rPr lang="en-ID" dirty="0">
                <a:latin typeface="Nunito" pitchFamily="2" charset="0"/>
              </a:rPr>
              <a:t>BERT vs GPT</a:t>
            </a:r>
            <a:endParaRPr lang="en-ID" dirty="0"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9D913C7-4B29-227D-D61A-0B1C4CDAD7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3258898"/>
              </p:ext>
            </p:extLst>
          </p:nvPr>
        </p:nvGraphicFramePr>
        <p:xfrm>
          <a:off x="690584" y="695740"/>
          <a:ext cx="7705272" cy="413525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568424">
                  <a:extLst>
                    <a:ext uri="{9D8B030D-6E8A-4147-A177-3AD203B41FA5}">
                      <a16:colId xmlns:a16="http://schemas.microsoft.com/office/drawing/2014/main" val="374468884"/>
                    </a:ext>
                  </a:extLst>
                </a:gridCol>
                <a:gridCol w="2568424">
                  <a:extLst>
                    <a:ext uri="{9D8B030D-6E8A-4147-A177-3AD203B41FA5}">
                      <a16:colId xmlns:a16="http://schemas.microsoft.com/office/drawing/2014/main" val="601155961"/>
                    </a:ext>
                  </a:extLst>
                </a:gridCol>
                <a:gridCol w="2568424">
                  <a:extLst>
                    <a:ext uri="{9D8B030D-6E8A-4147-A177-3AD203B41FA5}">
                      <a16:colId xmlns:a16="http://schemas.microsoft.com/office/drawing/2014/main" val="1101765721"/>
                    </a:ext>
                  </a:extLst>
                </a:gridCol>
              </a:tblGrid>
              <a:tr h="585207">
                <a:tc>
                  <a:txBody>
                    <a:bodyPr/>
                    <a:lstStyle/>
                    <a:p>
                      <a:pPr algn="ctr" fontAlgn="base"/>
                      <a:r>
                        <a:rPr lang="en-ID" sz="1050" b="1" dirty="0">
                          <a:effectLst/>
                        </a:rPr>
                        <a:t>Feature</a:t>
                      </a:r>
                    </a:p>
                  </a:txBody>
                  <a:tcPr marL="23114" marR="23114" marT="57786" marB="5778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D" sz="1050" b="1" dirty="0">
                          <a:effectLst/>
                        </a:rPr>
                        <a:t>GPT (Generative Pre-trained Transformer)</a:t>
                      </a:r>
                    </a:p>
                  </a:txBody>
                  <a:tcPr marL="57786" marR="57786" marT="57786" marB="5778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D" sz="1050" b="1" dirty="0">
                          <a:effectLst/>
                        </a:rPr>
                        <a:t>BERT (Bidirectional Encoder Representations from Transformers)</a:t>
                      </a:r>
                    </a:p>
                  </a:txBody>
                  <a:tcPr marL="57786" marR="57786" marT="57786" marB="5778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48278944"/>
                  </a:ext>
                </a:extLst>
              </a:tr>
              <a:tr h="329504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1" dirty="0">
                          <a:effectLst/>
                        </a:rPr>
                        <a:t>Core Architecture</a:t>
                      </a:r>
                      <a:endParaRPr lang="en-ID" sz="1050" b="0" dirty="0">
                        <a:effectLst/>
                      </a:endParaRP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0" dirty="0">
                          <a:effectLst/>
                        </a:rPr>
                        <a:t>Autoregressive, generative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0" dirty="0">
                          <a:effectLst/>
                        </a:rPr>
                        <a:t>Bidirectional, context-based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64382001"/>
                  </a:ext>
                </a:extLst>
              </a:tr>
              <a:tr h="471098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1" dirty="0">
                          <a:effectLst/>
                        </a:rPr>
                        <a:t>Training Approach</a:t>
                      </a:r>
                      <a:endParaRPr lang="en-ID" sz="1050" b="0" dirty="0">
                        <a:effectLst/>
                      </a:endParaRP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50" b="0" dirty="0">
                          <a:effectLst/>
                        </a:rPr>
                        <a:t>Predicts the next word in a sequence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50" b="0" dirty="0">
                          <a:effectLst/>
                        </a:rPr>
                        <a:t>Uses masked language </a:t>
                      </a:r>
                      <a:r>
                        <a:rPr lang="en-GB" sz="1050" b="0" dirty="0" err="1">
                          <a:effectLst/>
                        </a:rPr>
                        <a:t>modeling</a:t>
                      </a:r>
                      <a:r>
                        <a:rPr lang="en-GB" sz="1050" b="0" dirty="0">
                          <a:effectLst/>
                        </a:rPr>
                        <a:t> to predict words from context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3121490"/>
                  </a:ext>
                </a:extLst>
              </a:tr>
              <a:tr h="471098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1" dirty="0">
                          <a:effectLst/>
                        </a:rPr>
                        <a:t>Direction of Context</a:t>
                      </a:r>
                      <a:endParaRPr lang="en-ID" sz="1050" b="0" dirty="0">
                        <a:effectLst/>
                      </a:endParaRP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0" dirty="0">
                          <a:effectLst/>
                        </a:rPr>
                        <a:t>Unidirectional (forward)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50" b="0" dirty="0">
                          <a:effectLst/>
                        </a:rPr>
                        <a:t>Bidirectional (both forward and backward)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79290638"/>
                  </a:ext>
                </a:extLst>
              </a:tr>
              <a:tr h="329504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1" dirty="0">
                          <a:effectLst/>
                        </a:rPr>
                        <a:t>Primary Usage</a:t>
                      </a:r>
                      <a:endParaRPr lang="en-ID" sz="1050" b="0" dirty="0">
                        <a:effectLst/>
                      </a:endParaRP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0" dirty="0">
                          <a:effectLst/>
                        </a:rPr>
                        <a:t>Text generation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0" dirty="0">
                          <a:effectLst/>
                        </a:rPr>
                        <a:t>Text analysis and understanding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6892878"/>
                  </a:ext>
                </a:extLst>
              </a:tr>
              <a:tr h="471098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1" dirty="0">
                          <a:effectLst/>
                        </a:rPr>
                        <a:t>Generative Capabilities</a:t>
                      </a:r>
                      <a:endParaRPr lang="en-ID" sz="1050" b="0" dirty="0">
                        <a:effectLst/>
                      </a:endParaRP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50" b="0" dirty="0">
                          <a:effectLst/>
                        </a:rPr>
                        <a:t>Yes, designed to generate coherent text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50" b="0" dirty="0">
                          <a:effectLst/>
                        </a:rPr>
                        <a:t>No, focuses on understanding text not generating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61099804"/>
                  </a:ext>
                </a:extLst>
              </a:tr>
              <a:tr h="471098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1" dirty="0">
                          <a:effectLst/>
                        </a:rPr>
                        <a:t>Pre-training</a:t>
                      </a:r>
                      <a:endParaRPr lang="en-ID" sz="1050" b="0" dirty="0">
                        <a:effectLst/>
                      </a:endParaRP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50" b="0" dirty="0">
                          <a:effectLst/>
                        </a:rPr>
                        <a:t>Trained on large text corpora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50" b="0" dirty="0">
                          <a:effectLst/>
                        </a:rPr>
                        <a:t>Trained on large text corpora with masked words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48738550"/>
                  </a:ext>
                </a:extLst>
              </a:tr>
              <a:tr h="471098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1" dirty="0">
                          <a:effectLst/>
                        </a:rPr>
                        <a:t>Fine-tuning</a:t>
                      </a:r>
                      <a:endParaRPr lang="en-ID" sz="1050" b="0" dirty="0">
                        <a:effectLst/>
                      </a:endParaRP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0" dirty="0">
                          <a:effectLst/>
                        </a:rPr>
                        <a:t>Necessary for specific tasks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50" b="0" dirty="0">
                          <a:effectLst/>
                        </a:rPr>
                        <a:t>Necessary, but effective with fewer training examples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27391403"/>
                  </a:ext>
                </a:extLst>
              </a:tr>
              <a:tr h="471098"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1" dirty="0">
                          <a:effectLst/>
                        </a:rPr>
                        <a:t>Output</a:t>
                      </a:r>
                      <a:endParaRPr lang="en-ID" sz="1050" b="0" dirty="0">
                        <a:effectLst/>
                      </a:endParaRP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D" sz="1050" b="0" dirty="0">
                          <a:effectLst/>
                        </a:rPr>
                        <a:t>Generates new text sequences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50" b="0" dirty="0">
                          <a:effectLst/>
                        </a:rPr>
                        <a:t>Provides contextual embeddings for various NLP tasks</a:t>
                      </a:r>
                    </a:p>
                  </a:txBody>
                  <a:tcPr marL="57786" marR="57786" marT="80900" marB="809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3690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7751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210554D4-B7B3-DF02-4799-42C17AB88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8A8DBDCA-C0A6-7716-DE16-07671B2FC5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0300" y="12304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>
                <a:latin typeface="Nunito" pitchFamily="2" charset="0"/>
              </a:rPr>
              <a:t>State – of - GPT</a:t>
            </a:r>
            <a:endParaRPr lang="en-ID"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4D6A42-BA5C-ED11-8621-621F502DF981}"/>
              </a:ext>
            </a:extLst>
          </p:cNvPr>
          <p:cNvSpPr txBox="1"/>
          <p:nvPr/>
        </p:nvSpPr>
        <p:spPr>
          <a:xfrm>
            <a:off x="553062" y="4766544"/>
            <a:ext cx="791507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https://www.youtube.com/watch?v=bZQun8Y4L2A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F45567-FC04-FDA5-7133-294EAAF68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0" y="695740"/>
            <a:ext cx="8965621" cy="3999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977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7C270960-A234-5393-EE0E-6E07D002F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58F41BBB-F8A8-1881-CCF9-36BF18DD9A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03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>
                <a:latin typeface="Nunito" pitchFamily="2" charset="0"/>
              </a:rPr>
              <a:t>GPT from Scratch</a:t>
            </a:r>
            <a:endParaRPr lang="en-ID"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B08EC0-0FA8-05CF-29C0-5A4A296D5076}"/>
              </a:ext>
            </a:extLst>
          </p:cNvPr>
          <p:cNvSpPr txBox="1"/>
          <p:nvPr/>
        </p:nvSpPr>
        <p:spPr>
          <a:xfrm>
            <a:off x="553062" y="4766544"/>
            <a:ext cx="7915076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https://www.youtube.com/watch?v=kCc8FmEb1nY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BC86E9-5612-E970-3FE4-F7B5FD74A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138" y="413345"/>
            <a:ext cx="7742800" cy="435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4209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0C16F-5D2A-AAC1-79CC-CB3C89A6C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15237"/>
            <a:ext cx="8229600" cy="481500"/>
          </a:xfrm>
        </p:spPr>
        <p:txBody>
          <a:bodyPr/>
          <a:lstStyle/>
          <a:p>
            <a:r>
              <a:rPr lang="en-GB" sz="2800" dirty="0" err="1">
                <a:latin typeface="Nunito" pitchFamily="2" charset="0"/>
              </a:rPr>
              <a:t>Percobaan</a:t>
            </a:r>
            <a:r>
              <a:rPr lang="en-GB" sz="2800" dirty="0">
                <a:latin typeface="Nunito" pitchFamily="2" charset="0"/>
              </a:rPr>
              <a:t> GPT </a:t>
            </a:r>
            <a:r>
              <a:rPr lang="en-GB" sz="2800" dirty="0" err="1">
                <a:latin typeface="Nunito" pitchFamily="2" charset="0"/>
              </a:rPr>
              <a:t>untuk</a:t>
            </a:r>
            <a:r>
              <a:rPr lang="en-GB" sz="2800" dirty="0">
                <a:latin typeface="Nunito" pitchFamily="2" charset="0"/>
              </a:rPr>
              <a:t> Chatbot </a:t>
            </a:r>
            <a:r>
              <a:rPr lang="en-GB" sz="2800" dirty="0" err="1">
                <a:latin typeface="Nunito" pitchFamily="2" charset="0"/>
              </a:rPr>
              <a:t>Sederhana</a:t>
            </a:r>
            <a:br>
              <a:rPr lang="en-GB" sz="2800" dirty="0">
                <a:latin typeface="Nunito" pitchFamily="2" charset="0"/>
              </a:rPr>
            </a:br>
            <a:br>
              <a:rPr lang="en-GB" sz="2800" dirty="0">
                <a:latin typeface="Nunito" pitchFamily="2" charset="0"/>
              </a:rPr>
            </a:br>
            <a:r>
              <a:rPr lang="en-GB" sz="2800" dirty="0">
                <a:latin typeface="Nunito" pitchFamily="2" charset="0"/>
              </a:rPr>
              <a:t>1. Import Library dan data yang </a:t>
            </a:r>
            <a:r>
              <a:rPr lang="en-GB" sz="2800" dirty="0" err="1">
                <a:latin typeface="Nunito" pitchFamily="2" charset="0"/>
              </a:rPr>
              <a:t>akan</a:t>
            </a:r>
            <a:r>
              <a:rPr lang="en-GB" sz="2800" dirty="0">
                <a:latin typeface="Nunito" pitchFamily="2" charset="0"/>
              </a:rPr>
              <a:t> </a:t>
            </a:r>
            <a:r>
              <a:rPr lang="en-GB" sz="2800" dirty="0" err="1">
                <a:latin typeface="Nunito" pitchFamily="2" charset="0"/>
              </a:rPr>
              <a:t>digunakan</a:t>
            </a:r>
            <a:r>
              <a:rPr lang="en-GB" sz="2800" dirty="0">
                <a:latin typeface="Nunito" pitchFamily="2" charset="0"/>
              </a:rPr>
              <a:t> </a:t>
            </a:r>
            <a:br>
              <a:rPr lang="en-GB" sz="2800" dirty="0">
                <a:latin typeface="Nunito" pitchFamily="2" charset="0"/>
              </a:rPr>
            </a:br>
            <a:r>
              <a:rPr lang="en-GB" sz="2800" dirty="0">
                <a:latin typeface="Nunito" pitchFamily="2" charset="0"/>
              </a:rPr>
              <a:t>(</a:t>
            </a:r>
            <a:r>
              <a:rPr lang="en-GB" sz="2800" dirty="0" err="1">
                <a:latin typeface="Nunito" pitchFamily="2" charset="0"/>
              </a:rPr>
              <a:t>menggunakan</a:t>
            </a:r>
            <a:r>
              <a:rPr lang="en-GB" sz="2800" dirty="0">
                <a:latin typeface="Nunito" pitchFamily="2" charset="0"/>
              </a:rPr>
              <a:t> torch </a:t>
            </a:r>
            <a:r>
              <a:rPr lang="en-GB" sz="2800" dirty="0" err="1">
                <a:latin typeface="Nunito" pitchFamily="2" charset="0"/>
              </a:rPr>
              <a:t>sebagai</a:t>
            </a:r>
            <a:r>
              <a:rPr lang="en-GB" sz="2800" dirty="0">
                <a:latin typeface="Nunito" pitchFamily="2" charset="0"/>
              </a:rPr>
              <a:t> library)</a:t>
            </a:r>
            <a:endParaRPr lang="en-US" sz="2800" dirty="0">
              <a:latin typeface="Nunito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21760-E32A-7121-9FE5-A09F63903C90}"/>
              </a:ext>
            </a:extLst>
          </p:cNvPr>
          <p:cNvSpPr txBox="1"/>
          <p:nvPr/>
        </p:nvSpPr>
        <p:spPr>
          <a:xfrm>
            <a:off x="457200" y="2056758"/>
            <a:ext cx="8229600" cy="64633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from transformers import GPT2LMHeadModel, GPT2Tokenizer</a:t>
            </a:r>
          </a:p>
          <a:p>
            <a:r>
              <a:rPr lang="en-GB" sz="18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import torch</a:t>
            </a:r>
            <a:endParaRPr lang="en-ID" sz="18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079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990D-F0BA-FC40-111C-AD3E23290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NLP Pipeline</a:t>
            </a:r>
            <a:endParaRPr lang="id-ID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D2C3471-7268-8F03-BEDD-7896BB5FDF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1844052"/>
              </p:ext>
            </p:extLst>
          </p:nvPr>
        </p:nvGraphicFramePr>
        <p:xfrm>
          <a:off x="273570" y="731355"/>
          <a:ext cx="8596859" cy="17536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F6B5C68-731B-DC0E-7D99-6EB930B93F5F}"/>
              </a:ext>
            </a:extLst>
          </p:cNvPr>
          <p:cNvSpPr txBox="1"/>
          <p:nvPr/>
        </p:nvSpPr>
        <p:spPr>
          <a:xfrm>
            <a:off x="109303" y="2337482"/>
            <a:ext cx="180194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Segmentation/ </a:t>
            </a:r>
            <a:r>
              <a:rPr lang="id-ID" sz="1200" dirty="0" err="1"/>
              <a:t>Tokenization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Normalization/ </a:t>
            </a:r>
            <a:r>
              <a:rPr lang="id-ID" sz="1200" dirty="0" err="1"/>
              <a:t>Lowercasing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d-ID" sz="1200" dirty="0" err="1"/>
              <a:t>Stopword</a:t>
            </a:r>
            <a:r>
              <a:rPr lang="id-ID" sz="1200" dirty="0"/>
              <a:t> </a:t>
            </a:r>
            <a:r>
              <a:rPr lang="id-ID" sz="1200" dirty="0" err="1"/>
              <a:t>Removal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Punctuation Removal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d-ID" sz="1200" dirty="0" err="1"/>
              <a:t>Stemming</a:t>
            </a:r>
            <a:r>
              <a:rPr lang="en-US" sz="1200" dirty="0"/>
              <a:t>/</a:t>
            </a:r>
            <a:r>
              <a:rPr lang="id-ID" sz="1200" dirty="0"/>
              <a:t> </a:t>
            </a:r>
            <a:r>
              <a:rPr lang="id-ID" sz="1200" dirty="0" err="1"/>
              <a:t>Lemmatization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Depedency</a:t>
            </a:r>
            <a:r>
              <a:rPr lang="en-US" sz="1200" dirty="0"/>
              <a:t> parsing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d-ID" sz="1200" dirty="0" err="1"/>
              <a:t>Part-of-Speech</a:t>
            </a:r>
            <a:r>
              <a:rPr lang="id-ID" sz="1200" dirty="0"/>
              <a:t> </a:t>
            </a:r>
            <a:r>
              <a:rPr lang="id-ID" sz="1200" dirty="0" err="1"/>
              <a:t>Tagging</a:t>
            </a:r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67684F-38A6-8693-1DD9-F8DAF61B8B24}"/>
              </a:ext>
            </a:extLst>
          </p:cNvPr>
          <p:cNvSpPr txBox="1"/>
          <p:nvPr/>
        </p:nvSpPr>
        <p:spPr>
          <a:xfrm>
            <a:off x="1984947" y="2351535"/>
            <a:ext cx="169451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d-ID" sz="1200" dirty="0" err="1"/>
              <a:t>Bag</a:t>
            </a:r>
            <a:r>
              <a:rPr lang="id-ID" sz="1200" dirty="0"/>
              <a:t> </a:t>
            </a:r>
            <a:r>
              <a:rPr lang="id-ID" sz="1200" dirty="0" err="1"/>
              <a:t>of</a:t>
            </a:r>
            <a:r>
              <a:rPr lang="id-ID" sz="1200" dirty="0"/>
              <a:t> </a:t>
            </a:r>
            <a:r>
              <a:rPr lang="id-ID" sz="1200" dirty="0" err="1"/>
              <a:t>Words</a:t>
            </a:r>
            <a:r>
              <a:rPr lang="id-ID" sz="1200" dirty="0"/>
              <a:t> (</a:t>
            </a:r>
            <a:r>
              <a:rPr lang="id-ID" sz="1200" dirty="0" err="1"/>
              <a:t>BoW</a:t>
            </a:r>
            <a:r>
              <a:rPr lang="id-ID" sz="1200" dirty="0"/>
              <a:t>)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d-ID" sz="1200" dirty="0"/>
              <a:t>TF-IDF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d-ID" sz="1200" dirty="0"/>
              <a:t>Word </a:t>
            </a:r>
            <a:r>
              <a:rPr lang="id-ID" sz="1200" dirty="0" err="1"/>
              <a:t>Embeddings</a:t>
            </a:r>
            <a:endParaRPr lang="id-ID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61D77E-11BA-D18F-5C14-9965D3D73460}"/>
              </a:ext>
            </a:extLst>
          </p:cNvPr>
          <p:cNvSpPr txBox="1"/>
          <p:nvPr/>
        </p:nvSpPr>
        <p:spPr>
          <a:xfrm>
            <a:off x="3843728" y="2340917"/>
            <a:ext cx="169451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Machine Learning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Deep Learning</a:t>
            </a:r>
            <a:endParaRPr lang="id-ID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469D43-6D24-5DE4-083A-8D51EA3709D3}"/>
              </a:ext>
            </a:extLst>
          </p:cNvPr>
          <p:cNvSpPr txBox="1"/>
          <p:nvPr/>
        </p:nvSpPr>
        <p:spPr>
          <a:xfrm>
            <a:off x="5702510" y="2337482"/>
            <a:ext cx="15302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Prediction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d-ID" sz="1200" dirty="0" err="1"/>
              <a:t>Evaluation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d-ID" sz="1200" dirty="0"/>
              <a:t>Fine-Tuning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5D8D42-86C8-DF66-5051-A6B867A807BC}"/>
              </a:ext>
            </a:extLst>
          </p:cNvPr>
          <p:cNvSpPr txBox="1"/>
          <p:nvPr/>
        </p:nvSpPr>
        <p:spPr>
          <a:xfrm>
            <a:off x="7504451" y="2279156"/>
            <a:ext cx="15302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Production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Monitoring and Updating</a:t>
            </a:r>
            <a:endParaRPr lang="id-ID" sz="1200" dirty="0"/>
          </a:p>
        </p:txBody>
      </p:sp>
    </p:spTree>
    <p:extLst>
      <p:ext uri="{BB962C8B-B14F-4D97-AF65-F5344CB8AC3E}">
        <p14:creationId xmlns:p14="http://schemas.microsoft.com/office/powerpoint/2010/main" val="4275680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27D450-B5EF-89A5-E5A7-05C7149F2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BB9C6-2C55-019A-B039-F20124117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>
                <a:latin typeface="Nunito" pitchFamily="2" charset="0"/>
              </a:rPr>
              <a:t>2. </a:t>
            </a:r>
            <a:r>
              <a:rPr lang="en-ID" dirty="0" err="1">
                <a:latin typeface="Nunito" pitchFamily="2" charset="0"/>
              </a:rPr>
              <a:t>Mendownload</a:t>
            </a:r>
            <a:r>
              <a:rPr lang="en-ID" dirty="0">
                <a:latin typeface="Nunito" pitchFamily="2" charset="0"/>
              </a:rPr>
              <a:t> </a:t>
            </a:r>
            <a:r>
              <a:rPr lang="en-GB" dirty="0">
                <a:latin typeface="Nunito" pitchFamily="2" charset="0"/>
              </a:rPr>
              <a:t>Model &amp; Tokenizer</a:t>
            </a:r>
            <a:br>
              <a:rPr lang="en-US" dirty="0">
                <a:latin typeface="Nunito" pitchFamily="2" charset="0"/>
              </a:rPr>
            </a:br>
            <a:endParaRPr lang="id-ID" dirty="0">
              <a:latin typeface="Nunit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36C2C0-93A7-B928-CA11-262D88CB7AFF}"/>
              </a:ext>
            </a:extLst>
          </p:cNvPr>
          <p:cNvSpPr txBox="1"/>
          <p:nvPr/>
        </p:nvSpPr>
        <p:spPr>
          <a:xfrm>
            <a:off x="569528" y="666426"/>
            <a:ext cx="8229600" cy="1384995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# Model GPT yang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digunakan</a:t>
            </a:r>
            <a:endParaRPr lang="en-ID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model_name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= 'gpt2'</a:t>
            </a:r>
          </a:p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model = GPT2LMHeadModel.from_pretrained(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model_name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ID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tokenizer = GPT2Tokenizer.from_pretrained(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model_name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model.eval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220886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51488F-05A0-E504-2541-198397D4D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7B368-FE6D-857F-853D-08797CA58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3345"/>
            <a:ext cx="8229600" cy="481500"/>
          </a:xfrm>
        </p:spPr>
        <p:txBody>
          <a:bodyPr/>
          <a:lstStyle/>
          <a:p>
            <a:r>
              <a:rPr lang="en-ID" dirty="0">
                <a:latin typeface="Nunito" pitchFamily="2" charset="0"/>
              </a:rPr>
              <a:t>3. Parameter Chatbot</a:t>
            </a:r>
            <a:endParaRPr lang="id-ID" dirty="0">
              <a:latin typeface="Nunit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254F35-5522-FF85-0F4F-BD740186C3AA}"/>
              </a:ext>
            </a:extLst>
          </p:cNvPr>
          <p:cNvSpPr txBox="1"/>
          <p:nvPr/>
        </p:nvSpPr>
        <p:spPr>
          <a:xfrm>
            <a:off x="356260" y="892975"/>
            <a:ext cx="8330540" cy="3785652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class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CustomGPT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nn.Module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):    </a:t>
            </a:r>
          </a:p>
          <a:p>
            <a:r>
              <a:rPr lang="en-ID" sz="1200" dirty="0">
                <a:solidFill>
                  <a:schemeClr val="tx1"/>
                </a:solidFill>
                <a:latin typeface="Courier New" panose="02070309020205020404" pitchFamily="49" charset="0"/>
              </a:rPr>
              <a:t>	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def __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init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__(self,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vocab_size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=40478, </a:t>
            </a:r>
          </a:p>
          <a:p>
            <a:r>
              <a:rPr lang="en-ID" sz="1200" dirty="0">
                <a:solidFill>
                  <a:schemeClr val="tx1"/>
                </a:solidFill>
                <a:latin typeface="Courier New" panose="02070309020205020404" pitchFamily="49" charset="0"/>
              </a:rPr>
              <a:t>	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n_positions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=512,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n_embd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=768,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n_layer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=12,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n_head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=12,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afn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="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gelu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",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resid_pdrop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=0.1,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embd_pdrop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=0.1,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attn_pdrop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=0.1,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layer_norm_epsilon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=1e-5,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initializer_range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=0.02,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summary_type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="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cls_index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",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summary_use_proj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=True,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summary_activation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=None,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summary_proj_to_labels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=True,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summary_first_dropout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=0.1,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 **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kwargs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        super().__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init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__()</a:t>
            </a:r>
          </a:p>
        </p:txBody>
      </p:sp>
    </p:spTree>
    <p:extLst>
      <p:ext uri="{BB962C8B-B14F-4D97-AF65-F5344CB8AC3E}">
        <p14:creationId xmlns:p14="http://schemas.microsoft.com/office/powerpoint/2010/main" val="3011971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BFD8BD-8530-EF8D-FA00-C08725DF5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45A2B-D2E8-C076-B67F-FDF173A7B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88766"/>
            <a:ext cx="8520600" cy="572700"/>
          </a:xfr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8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Penjelasan</a:t>
            </a:r>
            <a:r>
              <a:rPr kumimoji="0" lang="en-US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Parameter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DDCFFC4-DB96-B6BC-FB3B-6EFE41033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661466"/>
            <a:ext cx="8520600" cy="4279950"/>
          </a:xfrm>
        </p:spPr>
        <p:txBody>
          <a:bodyPr/>
          <a:lstStyle/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vocab_size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40478)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Ukuran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dari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vocabulary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digunakan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oleh model. 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n_positions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512)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Jumlah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posisi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akan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diproses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oleh model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untuk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setiap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input.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n_embd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768)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Dimensi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embedding (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representasi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vektor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)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untuk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token.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n_layer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12)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Jumlah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layer transformer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dalam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model.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n_head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12) :J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umlah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"heads"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dalam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mekanisme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perhatian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(attention) multi-head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afn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"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gelu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")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Fungsi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aktivasi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digunakan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setelah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layer transformer.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resid_pdrop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0.1) : Dropout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diterapkan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pada residual connections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untuk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mengurangi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overfitting.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embd_pdrop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0.1):  Dropout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diterapkan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pada embedding layer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untuk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regularisasi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. 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attn_pdrop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0.1) : Dropout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diterapkan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pada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mekanisme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perhatian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(attention)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untuk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regularisasi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layer_norm_epsilon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1e-5) : Nilai epsilon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digunakan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dalam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normalisasi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layer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untuk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stabilitas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numerik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. 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initializer_range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0.02)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Rentang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inisialisasi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bobot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model. 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summary_type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"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cls_index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")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Jenis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ringkasan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digunakan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dalam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tugas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pemodelan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summary_use_proj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True)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Menentukan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apakah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ringkasan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menggunakan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proyeksi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biasanya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berupa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layer linear)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atau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tidak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summary_activation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None)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Fungsi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aktivasi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digunakan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pada layer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proyeksi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ringkasan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summary_proj_to_labels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True) :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Menentukan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apakah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proyeksi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ringkasan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akan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diproyeksikan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ke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label (output) model.</a:t>
            </a:r>
          </a:p>
          <a:p>
            <a:pPr marL="285750" indent="-28575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defRPr/>
            </a:pP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summary_first_dropout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(default: 0.1) : Dropout yang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diterapkan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pada layer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pertama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dari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proyeksi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 </a:t>
            </a:r>
            <a:r>
              <a:rPr kumimoji="0" lang="en-US" altLang="en-US" sz="110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ringkasan</a:t>
            </a:r>
            <a:r>
              <a:rPr kumimoji="0" lang="en-US" altLang="en-US" sz="110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unito" pitchFamily="2" charset="0"/>
                <a:cs typeface="Arial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44443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2539B-DFBD-1E00-2D3D-0D574A883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3345"/>
            <a:ext cx="8229600" cy="481500"/>
          </a:xfrm>
        </p:spPr>
        <p:txBody>
          <a:bodyPr/>
          <a:lstStyle/>
          <a:p>
            <a:r>
              <a:rPr lang="en-ID" dirty="0">
                <a:latin typeface="Nunito" pitchFamily="2" charset="0"/>
              </a:rPr>
              <a:t>3. </a:t>
            </a:r>
            <a:r>
              <a:rPr lang="en-ID" dirty="0" err="1">
                <a:latin typeface="Nunito" pitchFamily="2" charset="0"/>
              </a:rPr>
              <a:t>Fungsi</a:t>
            </a:r>
            <a:r>
              <a:rPr lang="en-ID" dirty="0">
                <a:latin typeface="Nunito" pitchFamily="2" charset="0"/>
              </a:rPr>
              <a:t> Chatbot</a:t>
            </a:r>
            <a:endParaRPr lang="id-ID" dirty="0">
              <a:latin typeface="Nunit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C1C59F-F60E-4ADA-D9B6-339AEF34F5C1}"/>
              </a:ext>
            </a:extLst>
          </p:cNvPr>
          <p:cNvSpPr txBox="1"/>
          <p:nvPr/>
        </p:nvSpPr>
        <p:spPr>
          <a:xfrm>
            <a:off x="356260" y="892975"/>
            <a:ext cx="8330540" cy="3046988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def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chatbot_response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input_text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):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tokenizer.encode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input_text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return_tensors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='pt')</a:t>
            </a:r>
          </a:p>
          <a:p>
            <a:endParaRPr lang="en-ID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output =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model.generate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input_ids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max_length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=150,          # Panjang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maksimal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respons</a:t>
            </a:r>
            <a:endParaRPr lang="en-ID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temperature=0.7,         # Tingkat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kreativitas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respons</a:t>
            </a:r>
            <a:endParaRPr lang="en-ID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top_k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=50,                #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Banyaknya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pilihan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token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teratas</a:t>
            </a:r>
            <a:endParaRPr lang="en-ID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top_p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=0.95,              #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Probabilitas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kumulatif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untuk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sampling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repetition_penalty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=1.2,  #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Menghindari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pengulangan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kata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num_return_sequences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=1   # Hanya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menghasilkan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satu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respons</a:t>
            </a:r>
            <a:endParaRPr lang="en-ID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)</a:t>
            </a:r>
          </a:p>
          <a:p>
            <a:endParaRPr lang="en-ID" sz="1200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r>
              <a:rPr lang="en-ID" sz="1200" dirty="0">
                <a:solidFill>
                  <a:schemeClr val="tx1"/>
                </a:solidFill>
                <a:latin typeface="Courier New" panose="02070309020205020404" pitchFamily="49" charset="0"/>
              </a:rPr>
              <a:t>    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response =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tokenizer.decode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(output[0], </a:t>
            </a:r>
            <a:r>
              <a:rPr lang="en-ID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skip_special_tokens</a:t>
            </a:r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=True)</a:t>
            </a:r>
          </a:p>
          <a:p>
            <a:r>
              <a:rPr lang="en-ID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return response</a:t>
            </a:r>
          </a:p>
          <a:p>
            <a:endParaRPr lang="en-ID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3966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73D3E-9DC4-EE32-3D37-F7B8AD19A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60C61-C8BF-4520-C0A1-394A08FAB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>
                <a:latin typeface="Nunito" pitchFamily="2" charset="0"/>
              </a:rPr>
              <a:t>4</a:t>
            </a:r>
            <a:r>
              <a:rPr lang="en-ID" dirty="0">
                <a:latin typeface="Nunito" pitchFamily="2" charset="0"/>
              </a:rPr>
              <a:t>. </a:t>
            </a:r>
            <a:r>
              <a:rPr lang="en-ID" dirty="0" err="1">
                <a:latin typeface="Nunito" pitchFamily="2" charset="0"/>
              </a:rPr>
              <a:t>Contoh</a:t>
            </a:r>
            <a:r>
              <a:rPr lang="en-ID" dirty="0">
                <a:latin typeface="Nunito" pitchFamily="2" charset="0"/>
              </a:rPr>
              <a:t> </a:t>
            </a:r>
            <a:r>
              <a:rPr lang="en-ID" dirty="0" err="1">
                <a:latin typeface="Nunito" pitchFamily="2" charset="0"/>
              </a:rPr>
              <a:t>Penggunaan</a:t>
            </a:r>
            <a:br>
              <a:rPr lang="en-US" dirty="0">
                <a:latin typeface="Nunito" pitchFamily="2" charset="0"/>
              </a:rPr>
            </a:br>
            <a:endParaRPr lang="id-ID" dirty="0">
              <a:latin typeface="Nunit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C919AE-C3EC-7ED8-CD5D-FF371D9DF2C3}"/>
              </a:ext>
            </a:extLst>
          </p:cNvPr>
          <p:cNvSpPr txBox="1"/>
          <p:nvPr/>
        </p:nvSpPr>
        <p:spPr>
          <a:xfrm>
            <a:off x="569528" y="666426"/>
            <a:ext cx="8117272" cy="2031325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print("Chatbot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siap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untuk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percakapan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!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Ketik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'quit'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untuk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keluar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.")</a:t>
            </a:r>
          </a:p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while True:</a:t>
            </a:r>
          </a:p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user_input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= input("You: ")  #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Pengguna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memasukkan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input</a:t>
            </a:r>
          </a:p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if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user_input.lower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() == 'quit':</a:t>
            </a:r>
          </a:p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print("Chatbot: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Sampai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jumpa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!")</a:t>
            </a:r>
          </a:p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break</a:t>
            </a:r>
          </a:p>
          <a:p>
            <a:endParaRPr lang="en-ID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response = 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chatbot_response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user_input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print(</a:t>
            </a:r>
            <a:r>
              <a:rPr lang="en-ID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f"Chatbot</a:t>
            </a:r>
            <a:r>
              <a:rPr lang="en-ID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: {response}")</a:t>
            </a:r>
          </a:p>
        </p:txBody>
      </p:sp>
    </p:spTree>
    <p:extLst>
      <p:ext uri="{BB962C8B-B14F-4D97-AF65-F5344CB8AC3E}">
        <p14:creationId xmlns:p14="http://schemas.microsoft.com/office/powerpoint/2010/main" val="40454374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5B2A4-167F-1F35-D46F-E439664EC3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CE873-BCF5-B5AA-BA86-5EEBB4ED0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dirty="0">
                <a:latin typeface="Nunito" pitchFamily="2" charset="0"/>
              </a:rPr>
              <a:t>5. Fine-Tuning (Optional)</a:t>
            </a:r>
            <a:br>
              <a:rPr lang="en-US" dirty="0">
                <a:latin typeface="Nunito" pitchFamily="2" charset="0"/>
              </a:rPr>
            </a:br>
            <a:endParaRPr lang="id-ID" dirty="0">
              <a:latin typeface="Nunito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337C28-2DCF-D02F-7C9A-EC47D332ED9D}"/>
              </a:ext>
            </a:extLst>
          </p:cNvPr>
          <p:cNvSpPr txBox="1"/>
          <p:nvPr/>
        </p:nvSpPr>
        <p:spPr>
          <a:xfrm>
            <a:off x="557653" y="892975"/>
            <a:ext cx="8229600" cy="3877985"/>
          </a:xfrm>
          <a:prstGeom prst="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from transformers import Trainer,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TrainingArguments</a:t>
            </a:r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#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Tentukan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argumen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pelatihan</a:t>
            </a:r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training_args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TrainingArguments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</a:t>
            </a: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output_dir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='./results',          #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Direktori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tempat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hasil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pelatihan</a:t>
            </a:r>
            <a:r>
              <a:rPr lang="en-GB" sz="1200" dirty="0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disimpan</a:t>
            </a:r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num_train_epochs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=3,              #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Jumlah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epoch</a:t>
            </a: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per_device_train_batch_size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=4,   #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Ukuran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batch</a:t>
            </a: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per_device_eval_batch_size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=8,    #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Ukuran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batch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untuk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evaluasi</a:t>
            </a:r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logging_dir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='./logs',            #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Direktori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untuk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log</a:t>
            </a: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trainer = Trainer(</a:t>
            </a: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model=model,                     # Model yang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dilatih</a:t>
            </a:r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args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training_args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,              #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Argumen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pelatihan</a:t>
            </a:r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train_dataset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train_dataset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,     # Dataset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pelatihan</a:t>
            </a:r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eval_dataset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eval_dataset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       # Dataset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evaluasi</a:t>
            </a:r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#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Mulai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pelatihan</a:t>
            </a:r>
            <a:endParaRPr lang="en-GB" sz="1200" b="0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1200" b="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trainer.train</a:t>
            </a:r>
            <a:r>
              <a:rPr lang="en-GB" sz="12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9187115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2539B-DFBD-1E00-2D3D-0D574A883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unito" pitchFamily="2" charset="0"/>
              </a:rPr>
              <a:t>Ref </a:t>
            </a:r>
            <a:r>
              <a:rPr lang="en-US" dirty="0" err="1">
                <a:latin typeface="Nunito" pitchFamily="2" charset="0"/>
              </a:rPr>
              <a:t>Tambahan</a:t>
            </a:r>
            <a:br>
              <a:rPr lang="en-US" dirty="0">
                <a:latin typeface="Nunito" pitchFamily="2" charset="0"/>
              </a:rPr>
            </a:br>
            <a:endParaRPr lang="id-ID" dirty="0">
              <a:latin typeface="Nunito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766376-851C-D90C-4F96-D7060C178383}"/>
              </a:ext>
            </a:extLst>
          </p:cNvPr>
          <p:cNvSpPr txBox="1"/>
          <p:nvPr/>
        </p:nvSpPr>
        <p:spPr>
          <a:xfrm>
            <a:off x="457200" y="1155489"/>
            <a:ext cx="8454452" cy="22467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000000"/>
                </a:solidFill>
                <a:effectLst/>
                <a:latin typeface="Nunito" pitchFamily="2" charset="0"/>
              </a:rPr>
              <a:t>https://www.analyticsvidhya.com/blog/2021/05/hands-on-experience-with-gpt3/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000000"/>
                </a:solidFill>
                <a:effectLst/>
                <a:latin typeface="Nunito" pitchFamily="2" charset="0"/>
              </a:rPr>
              <a:t>https://towardsdatascience.com/openai-gpt-2-understanding-language-generation-through-visualization-8252f683b2f8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000000"/>
                </a:solidFill>
                <a:effectLst/>
                <a:latin typeface="Nunito" pitchFamily="2" charset="0"/>
              </a:rPr>
              <a:t>https://www.geeksforgeeks.org/open-ai-gpt-3/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000000"/>
                </a:solidFill>
                <a:effectLst/>
                <a:latin typeface="Nunito" pitchFamily="2" charset="0"/>
              </a:rPr>
              <a:t>https://www.geeksforgeeks.org/introduction-to-generative-pre-trained-transformer-gpt/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000000"/>
                </a:solidFill>
                <a:effectLst/>
                <a:latin typeface="Nunito" pitchFamily="2" charset="0"/>
              </a:rPr>
              <a:t>https://www.geeksforgeeks.org/differences-between-gpt-and-bert/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000000"/>
                </a:solidFill>
                <a:effectLst/>
                <a:latin typeface="Nunito" pitchFamily="2" charset="0"/>
              </a:rPr>
              <a:t>https://www.geeksforgeeks.org/getting-started-with-chatgpt-a-complete-guide-with-examples/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000000"/>
                </a:solidFill>
                <a:effectLst/>
                <a:latin typeface="Nunito" pitchFamily="2" charset="0"/>
              </a:rPr>
              <a:t>https://www.geeksforgeeks.org/the-evolution-of-language-models-from-gpt-1-to-gpt-4-and-beyond/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solidFill>
                  <a:srgbClr val="000000"/>
                </a:solidFill>
                <a:effectLst/>
                <a:latin typeface="Nunito" pitchFamily="2" charset="0"/>
              </a:rPr>
              <a:t>https://huggingface.co/docs/transformers/model_doc/openai-gpt</a:t>
            </a:r>
          </a:p>
        </p:txBody>
      </p:sp>
    </p:spTree>
    <p:extLst>
      <p:ext uri="{BB962C8B-B14F-4D97-AF65-F5344CB8AC3E}">
        <p14:creationId xmlns:p14="http://schemas.microsoft.com/office/powerpoint/2010/main" val="6650788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75F07-46CF-3A19-DB6F-43ADF6DB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Nunito" pitchFamily="2" charset="0"/>
              </a:rPr>
              <a:t>Tugas</a:t>
            </a:r>
            <a:endParaRPr lang="id-ID" dirty="0">
              <a:latin typeface="Nunito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7B6D49-8C44-E743-E3E1-2A805D1EF715}"/>
              </a:ext>
            </a:extLst>
          </p:cNvPr>
          <p:cNvSpPr txBox="1"/>
          <p:nvPr/>
        </p:nvSpPr>
        <p:spPr>
          <a:xfrm>
            <a:off x="689548" y="1309727"/>
            <a:ext cx="776490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Nunito" pitchFamily="2" charset="0"/>
              </a:rPr>
              <a:t>Cari 10 </a:t>
            </a:r>
            <a:r>
              <a:rPr lang="en-US" sz="2000" dirty="0" err="1">
                <a:latin typeface="Nunito" pitchFamily="2" charset="0"/>
              </a:rPr>
              <a:t>jurnal</a:t>
            </a:r>
            <a:r>
              <a:rPr lang="id-ID" sz="2000" dirty="0">
                <a:latin typeface="Nunito" pitchFamily="2" charset="0"/>
              </a:rPr>
              <a:t> terkait dengan </a:t>
            </a:r>
            <a:r>
              <a:rPr lang="en-US" sz="2000" dirty="0">
                <a:latin typeface="Nunito" pitchFamily="2" charset="0"/>
              </a:rPr>
              <a:t>Transformers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Nunito" pitchFamily="2" charset="0"/>
              </a:rPr>
              <a:t>Buatlah</a:t>
            </a:r>
            <a:r>
              <a:rPr lang="id-ID" sz="2000" dirty="0">
                <a:latin typeface="Nunito" pitchFamily="2" charset="0"/>
              </a:rPr>
              <a:t> </a:t>
            </a:r>
            <a:r>
              <a:rPr lang="en-US" sz="2000" dirty="0">
                <a:latin typeface="Nunito" pitchFamily="2" charset="0"/>
              </a:rPr>
              <a:t>program </a:t>
            </a:r>
            <a:r>
              <a:rPr lang="en-US" sz="2000" dirty="0" err="1">
                <a:latin typeface="Nunito" pitchFamily="2" charset="0"/>
              </a:rPr>
              <a:t>untuk</a:t>
            </a:r>
            <a:r>
              <a:rPr lang="en-US" sz="2000" dirty="0">
                <a:latin typeface="Nunito" pitchFamily="2" charset="0"/>
              </a:rPr>
              <a:t> </a:t>
            </a:r>
            <a:r>
              <a:rPr lang="en-US" sz="2000" dirty="0" err="1">
                <a:latin typeface="Nunito" pitchFamily="2" charset="0"/>
              </a:rPr>
              <a:t>menampilkan</a:t>
            </a:r>
            <a:r>
              <a:rPr lang="en-US" sz="2000" dirty="0">
                <a:latin typeface="Nunito" pitchFamily="2" charset="0"/>
              </a:rPr>
              <a:t> </a:t>
            </a:r>
            <a:r>
              <a:rPr lang="en-US" sz="2000" dirty="0" err="1">
                <a:latin typeface="Nunito" pitchFamily="2" charset="0"/>
              </a:rPr>
              <a:t>hasil</a:t>
            </a:r>
            <a:r>
              <a:rPr lang="id-ID" sz="2000" dirty="0">
                <a:latin typeface="Nunito" pitchFamily="2" charset="0"/>
              </a:rPr>
              <a:t> dari </a:t>
            </a:r>
            <a:r>
              <a:rPr lang="en-US" sz="2000" dirty="0" err="1">
                <a:latin typeface="Nunito" pitchFamily="2" charset="0"/>
              </a:rPr>
              <a:t>percobaan</a:t>
            </a:r>
            <a:r>
              <a:rPr lang="en-US" sz="2000" dirty="0">
                <a:latin typeface="Nunito" pitchFamily="2" charset="0"/>
              </a:rPr>
              <a:t> Transformers </a:t>
            </a:r>
            <a:endParaRPr lang="id-ID" sz="2000" dirty="0"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7969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502718F-5841-492F-D177-50BFA1CD0C42}"/>
              </a:ext>
            </a:extLst>
          </p:cNvPr>
          <p:cNvGrpSpPr/>
          <p:nvPr/>
        </p:nvGrpSpPr>
        <p:grpSpPr>
          <a:xfrm>
            <a:off x="650240" y="2047985"/>
            <a:ext cx="7843520" cy="2430569"/>
            <a:chOff x="721360" y="2047985"/>
            <a:chExt cx="7843520" cy="2430569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0D04DC51-7035-D354-8C9A-2DB62C0A6529}"/>
                </a:ext>
              </a:extLst>
            </p:cNvPr>
            <p:cNvSpPr/>
            <p:nvPr/>
          </p:nvSpPr>
          <p:spPr>
            <a:xfrm>
              <a:off x="3627120" y="2047985"/>
              <a:ext cx="4937760" cy="24305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" name="Google Shape;1547;p43">
              <a:extLst>
                <a:ext uri="{FF2B5EF4-FFF2-40B4-BE49-F238E27FC236}">
                  <a16:creationId xmlns:a16="http://schemas.microsoft.com/office/drawing/2014/main" id="{104ED25C-788C-CD21-CCA7-1BB13C3F0A24}"/>
                </a:ext>
              </a:extLst>
            </p:cNvPr>
            <p:cNvSpPr/>
            <p:nvPr/>
          </p:nvSpPr>
          <p:spPr>
            <a:xfrm>
              <a:off x="907185" y="2171911"/>
              <a:ext cx="2073000" cy="2137800"/>
            </a:xfrm>
            <a:prstGeom prst="roundRect">
              <a:avLst>
                <a:gd name="adj" fmla="val 50000"/>
              </a:avLst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556;p43">
              <a:extLst>
                <a:ext uri="{FF2B5EF4-FFF2-40B4-BE49-F238E27FC236}">
                  <a16:creationId xmlns:a16="http://schemas.microsoft.com/office/drawing/2014/main" id="{8142CEFF-2DB2-B679-6E8C-87816174C14C}"/>
                </a:ext>
              </a:extLst>
            </p:cNvPr>
            <p:cNvSpPr/>
            <p:nvPr/>
          </p:nvSpPr>
          <p:spPr>
            <a:xfrm>
              <a:off x="721360" y="3449040"/>
              <a:ext cx="2444700" cy="48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9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Terima Kasih</a:t>
              </a:r>
              <a:endParaRPr sz="19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ED6ACBA-8C23-C430-2F68-CB643FD566DC}"/>
                </a:ext>
              </a:extLst>
            </p:cNvPr>
            <p:cNvSpPr txBox="1"/>
            <p:nvPr/>
          </p:nvSpPr>
          <p:spPr>
            <a:xfrm>
              <a:off x="3810000" y="2216830"/>
              <a:ext cx="4572000" cy="166199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  <a:buNone/>
              </a:pPr>
              <a:r>
                <a:rPr lang="en-US" sz="1800" dirty="0"/>
                <a:t>Sajarwo Anggai</a:t>
              </a:r>
            </a:p>
            <a:p>
              <a:pPr>
                <a:spcAft>
                  <a:spcPts val="1200"/>
                </a:spcAft>
                <a:buNone/>
              </a:pPr>
              <a:r>
                <a:rPr lang="en-US" sz="1800" dirty="0" err="1"/>
                <a:t>Dosen</a:t>
              </a:r>
              <a:r>
                <a:rPr lang="en-US" sz="1800" dirty="0"/>
                <a:t> – Universitas </a:t>
              </a:r>
              <a:r>
                <a:rPr lang="en-US" sz="1800" dirty="0" err="1"/>
                <a:t>Pamulang</a:t>
              </a:r>
              <a:endParaRPr lang="en-US" sz="1800" dirty="0"/>
            </a:p>
            <a:p>
              <a:pPr>
                <a:spcAft>
                  <a:spcPts val="1200"/>
                </a:spcAft>
                <a:buNone/>
              </a:pPr>
              <a:r>
                <a:rPr lang="en-US" sz="1800" dirty="0"/>
                <a:t>NIDN	: 0421108703</a:t>
              </a:r>
            </a:p>
            <a:p>
              <a:pPr>
                <a:spcAft>
                  <a:spcPts val="1200"/>
                </a:spcAft>
                <a:buNone/>
              </a:pPr>
              <a:r>
                <a:rPr lang="en-US" sz="1800" dirty="0"/>
                <a:t>Email	: </a:t>
              </a:r>
              <a:r>
                <a:rPr lang="en-US" sz="1800" dirty="0">
                  <a:hlinkClick r:id="rId4"/>
                </a:rPr>
                <a:t>dosen02832@unpam.ac.id</a:t>
              </a:r>
              <a:r>
                <a:rPr lang="en-US" sz="1800" dirty="0"/>
                <a:t> 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B40ACBA-8D8C-566F-7F4F-61A007F0D3EE}"/>
              </a:ext>
            </a:extLst>
          </p:cNvPr>
          <p:cNvGrpSpPr/>
          <p:nvPr/>
        </p:nvGrpSpPr>
        <p:grpSpPr>
          <a:xfrm>
            <a:off x="2565014" y="159613"/>
            <a:ext cx="4539248" cy="959979"/>
            <a:chOff x="2881580" y="22161"/>
            <a:chExt cx="4539248" cy="959979"/>
          </a:xfrm>
        </p:grpSpPr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C22E36EF-6392-D089-64AC-0EA89E9297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1580" y="22161"/>
              <a:ext cx="959979" cy="9599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E2E0F8B-965F-1A37-2780-7CF735E540F9}"/>
                </a:ext>
              </a:extLst>
            </p:cNvPr>
            <p:cNvSpPr txBox="1"/>
            <p:nvPr/>
          </p:nvSpPr>
          <p:spPr>
            <a:xfrm>
              <a:off x="3969471" y="85590"/>
              <a:ext cx="342887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Universitas </a:t>
              </a:r>
              <a:r>
                <a:rPr lang="en-US" sz="2000" dirty="0" err="1"/>
                <a:t>Pamulang</a:t>
              </a:r>
              <a:endParaRPr lang="en-US" sz="2000" dirty="0"/>
            </a:p>
            <a:p>
              <a:pPr algn="ctr"/>
              <a:r>
                <a:rPr lang="en-US" sz="2000" dirty="0"/>
                <a:t>Prodi Teknik </a:t>
              </a:r>
              <a:r>
                <a:rPr lang="en-US" sz="2000" dirty="0" err="1"/>
                <a:t>Informatika</a:t>
              </a:r>
              <a:r>
                <a:rPr lang="en-US" sz="2000" dirty="0"/>
                <a:t> S-2</a:t>
              </a:r>
              <a:endParaRPr lang="id-ID" sz="2000" dirty="0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DAD29BC-83B4-75E9-A529-4F2DB031753B}"/>
                </a:ext>
              </a:extLst>
            </p:cNvPr>
            <p:cNvCxnSpPr>
              <a:cxnSpLocks/>
            </p:cNvCxnSpPr>
            <p:nvPr/>
          </p:nvCxnSpPr>
          <p:spPr>
            <a:xfrm>
              <a:off x="3991957" y="844276"/>
              <a:ext cx="3428871" cy="0"/>
            </a:xfrm>
            <a:prstGeom prst="line">
              <a:avLst/>
            </a:prstGeom>
            <a:ln w="3810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02804E3A-1509-B6CE-2079-589AD0106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05D16B-21B1-B4CA-57F0-F29CDF46AE1D}"/>
              </a:ext>
            </a:extLst>
          </p:cNvPr>
          <p:cNvSpPr txBox="1"/>
          <p:nvPr/>
        </p:nvSpPr>
        <p:spPr>
          <a:xfrm>
            <a:off x="1934154" y="4866902"/>
            <a:ext cx="527569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>
                <a:solidFill>
                  <a:srgbClr val="242021"/>
                </a:solidFill>
                <a:latin typeface="+mj-lt"/>
                <a:hlinkClick r:id="rId3"/>
              </a:rPr>
              <a:t>https://arxiv.org/pdf/1706.03762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36B68B-2B12-D1E1-7A43-CD367ABD3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0065" y="0"/>
            <a:ext cx="4299518" cy="486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968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7C9DC5BA-F67C-A519-A48F-2C42004000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39509EF2-C6C6-3A9F-BB52-409A9D9733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198" y="249998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>
                <a:latin typeface="Nunito" pitchFamily="2" charset="0"/>
              </a:rPr>
              <a:t>Transformers</a:t>
            </a:r>
            <a:endParaRPr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DA47EA-0277-73A5-BFDF-D6A83BEC2AA0}"/>
              </a:ext>
            </a:extLst>
          </p:cNvPr>
          <p:cNvSpPr txBox="1"/>
          <p:nvPr/>
        </p:nvSpPr>
        <p:spPr>
          <a:xfrm>
            <a:off x="553062" y="963877"/>
            <a:ext cx="803787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b="1" dirty="0">
                <a:latin typeface="Nunito" pitchFamily="2" charset="0"/>
              </a:rPr>
              <a:t>Apa </a:t>
            </a:r>
            <a:r>
              <a:rPr lang="en-ID" sz="2400" b="1" dirty="0" err="1">
                <a:latin typeface="Nunito" pitchFamily="2" charset="0"/>
              </a:rPr>
              <a:t>Itu</a:t>
            </a:r>
            <a:r>
              <a:rPr lang="en-ID" sz="2400" b="1" dirty="0">
                <a:latin typeface="Nunito" pitchFamily="2" charset="0"/>
              </a:rPr>
              <a:t> Transformers ?</a:t>
            </a:r>
            <a:endParaRPr lang="en-ID" sz="2400" dirty="0">
              <a:latin typeface="Nunito" pitchFamily="2" charset="0"/>
            </a:endParaRPr>
          </a:p>
          <a:p>
            <a:pPr algn="just"/>
            <a:endParaRPr lang="id-ID" sz="2000" dirty="0">
              <a:latin typeface="Nunito" pitchFamily="2" charset="0"/>
            </a:endParaRPr>
          </a:p>
          <a:p>
            <a:pPr algn="just"/>
            <a:r>
              <a:rPr lang="en-ID" sz="2000" dirty="0">
                <a:latin typeface="Nunito" pitchFamily="2" charset="0"/>
              </a:rPr>
              <a:t>Model transformers </a:t>
            </a:r>
            <a:r>
              <a:rPr lang="en-ID" sz="2000" dirty="0" err="1">
                <a:latin typeface="Nunito" pitchFamily="2" charset="0"/>
              </a:rPr>
              <a:t>dalam</a:t>
            </a:r>
            <a:r>
              <a:rPr lang="en-ID" sz="2000" dirty="0">
                <a:latin typeface="Nunito" pitchFamily="2" charset="0"/>
              </a:rPr>
              <a:t> deep learning </a:t>
            </a:r>
            <a:r>
              <a:rPr lang="en-ID" sz="2000" dirty="0" err="1">
                <a:latin typeface="Nunito" pitchFamily="2" charset="0"/>
              </a:rPr>
              <a:t>adalah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arsitektur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jaringan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saraf</a:t>
            </a:r>
            <a:r>
              <a:rPr lang="en-ID" sz="2000" dirty="0">
                <a:latin typeface="Nunito" pitchFamily="2" charset="0"/>
              </a:rPr>
              <a:t> yang </a:t>
            </a:r>
            <a:r>
              <a:rPr lang="en-ID" sz="2000" dirty="0" err="1">
                <a:latin typeface="Nunito" pitchFamily="2" charset="0"/>
              </a:rPr>
              <a:t>dirancang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untuk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menangani</a:t>
            </a:r>
            <a:r>
              <a:rPr lang="en-ID" sz="2000" dirty="0">
                <a:latin typeface="Nunito" pitchFamily="2" charset="0"/>
              </a:rPr>
              <a:t> data </a:t>
            </a:r>
            <a:r>
              <a:rPr lang="en-ID" sz="2000" dirty="0" err="1">
                <a:latin typeface="Nunito" pitchFamily="2" charset="0"/>
              </a:rPr>
              <a:t>berurutan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dengan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cara</a:t>
            </a:r>
            <a:r>
              <a:rPr lang="en-ID" sz="2000" dirty="0">
                <a:latin typeface="Nunito" pitchFamily="2" charset="0"/>
              </a:rPr>
              <a:t> yang </a:t>
            </a:r>
            <a:r>
              <a:rPr lang="en-ID" sz="2000" dirty="0" err="1">
                <a:latin typeface="Nunito" pitchFamily="2" charset="0"/>
              </a:rPr>
              <a:t>efisien</a:t>
            </a:r>
            <a:r>
              <a:rPr lang="en-ID" sz="2000" dirty="0">
                <a:latin typeface="Nunito" pitchFamily="2" charset="0"/>
              </a:rPr>
              <a:t> dan </a:t>
            </a:r>
            <a:r>
              <a:rPr lang="en-ID" sz="2000" dirty="0" err="1">
                <a:latin typeface="Nunito" pitchFamily="2" charset="0"/>
              </a:rPr>
              <a:t>paralel</a:t>
            </a:r>
            <a:r>
              <a:rPr lang="en-ID" sz="2000" dirty="0">
                <a:latin typeface="Nunito" pitchFamily="2" charset="0"/>
              </a:rPr>
              <a:t>, </a:t>
            </a:r>
            <a:r>
              <a:rPr lang="en-ID" sz="2000" dirty="0" err="1">
                <a:latin typeface="Nunito" pitchFamily="2" charset="0"/>
              </a:rPr>
              <a:t>terutama</a:t>
            </a:r>
            <a:r>
              <a:rPr lang="en-ID" sz="2000" dirty="0">
                <a:latin typeface="Nunito" pitchFamily="2" charset="0"/>
              </a:rPr>
              <a:t> data </a:t>
            </a:r>
            <a:r>
              <a:rPr lang="en-ID" sz="2000" dirty="0" err="1">
                <a:latin typeface="Nunito" pitchFamily="2" charset="0"/>
              </a:rPr>
              <a:t>dalam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bentuk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teks</a:t>
            </a:r>
            <a:r>
              <a:rPr lang="en-ID" sz="2000" dirty="0">
                <a:latin typeface="Nunito" pitchFamily="2" charset="0"/>
              </a:rPr>
              <a:t>, yang </a:t>
            </a:r>
            <a:r>
              <a:rPr lang="en-ID" sz="2000" dirty="0" err="1">
                <a:latin typeface="Nunito" pitchFamily="2" charset="0"/>
              </a:rPr>
              <a:t>berupa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urutan</a:t>
            </a:r>
            <a:r>
              <a:rPr lang="en-ID" sz="2000" dirty="0">
                <a:latin typeface="Nunito" pitchFamily="2" charset="0"/>
              </a:rPr>
              <a:t> token </a:t>
            </a:r>
            <a:r>
              <a:rPr lang="en-ID" sz="2000" dirty="0" err="1">
                <a:latin typeface="Nunito" pitchFamily="2" charset="0"/>
              </a:rPr>
              <a:t>atau</a:t>
            </a:r>
            <a:r>
              <a:rPr lang="en-ID" sz="2000" dirty="0">
                <a:latin typeface="Nunito" pitchFamily="2" charset="0"/>
              </a:rPr>
              <a:t> vector, </a:t>
            </a:r>
            <a:r>
              <a:rPr lang="en-ID" sz="2000" dirty="0" err="1">
                <a:latin typeface="Nunito" pitchFamily="2" charset="0"/>
              </a:rPr>
              <a:t>melalui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serangkaian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lapisan</a:t>
            </a:r>
            <a:r>
              <a:rPr lang="en-ID" sz="2000" dirty="0">
                <a:latin typeface="Nunito" pitchFamily="2" charset="0"/>
              </a:rPr>
              <a:t> yang </a:t>
            </a:r>
            <a:r>
              <a:rPr lang="en-ID" sz="2000" dirty="0" err="1">
                <a:latin typeface="Nunito" pitchFamily="2" charset="0"/>
              </a:rPr>
              <a:t>berisi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mekanisme</a:t>
            </a:r>
            <a:r>
              <a:rPr lang="en-ID" sz="2000" dirty="0">
                <a:latin typeface="Nunito" pitchFamily="2" charset="0"/>
              </a:rPr>
              <a:t> self-attention dan </a:t>
            </a:r>
            <a:r>
              <a:rPr lang="en-ID" sz="2000" dirty="0" err="1">
                <a:latin typeface="Nunito" pitchFamily="2" charset="0"/>
              </a:rPr>
              <a:t>jaringan</a:t>
            </a:r>
            <a:r>
              <a:rPr lang="en-ID" sz="2000" dirty="0">
                <a:latin typeface="Nunito" pitchFamily="2" charset="0"/>
              </a:rPr>
              <a:t> </a:t>
            </a:r>
            <a:r>
              <a:rPr lang="en-ID" sz="2000" dirty="0" err="1">
                <a:latin typeface="Nunito" pitchFamily="2" charset="0"/>
              </a:rPr>
              <a:t>saraf</a:t>
            </a:r>
            <a:r>
              <a:rPr lang="en-ID" sz="2000" dirty="0">
                <a:latin typeface="Nunito" pitchFamily="2" charset="0"/>
              </a:rPr>
              <a:t> feedforward.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991BC7-0F77-6430-309A-1EB155424777}"/>
              </a:ext>
            </a:extLst>
          </p:cNvPr>
          <p:cNvSpPr txBox="1"/>
          <p:nvPr/>
        </p:nvSpPr>
        <p:spPr>
          <a:xfrm>
            <a:off x="2052905" y="4478004"/>
            <a:ext cx="527569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</a:t>
            </a:r>
            <a:r>
              <a:rPr lang="de-DE" sz="1050" dirty="0">
                <a:solidFill>
                  <a:srgbClr val="242021"/>
                </a:solidFill>
                <a:latin typeface="+mj-lt"/>
                <a:hlinkClick r:id="rId3"/>
              </a:rPr>
              <a:t>https://www.ibm.com/topics/transformer-model</a:t>
            </a:r>
            <a:r>
              <a:rPr lang="de-DE" sz="1050" dirty="0">
                <a:solidFill>
                  <a:srgbClr val="242021"/>
                </a:solidFill>
                <a:latin typeface="+mj-lt"/>
              </a:rPr>
              <a:t> </a:t>
            </a:r>
            <a:endParaRPr lang="en-US" sz="1050" dirty="0">
              <a:solidFill>
                <a:srgbClr val="24202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36114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C634426E-D8FE-0A23-CC99-F11AE1343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83C9A960-199A-BD4B-5B1F-E88A3B9122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197" y="117624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>
                <a:solidFill>
                  <a:schemeClr val="dk1"/>
                </a:solidFill>
                <a:latin typeface="Nunito" pitchFamily="2" charset="0"/>
                <a:ea typeface="Calibri" panose="020F0502020204030204" pitchFamily="34" charset="0"/>
                <a:cs typeface="Calibri" panose="020F0502020204030204" pitchFamily="34" charset="0"/>
              </a:rPr>
              <a:t>Two big innovations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1BC62A-B87E-9880-994A-40495B2D5CB2}"/>
              </a:ext>
            </a:extLst>
          </p:cNvPr>
          <p:cNvSpPr txBox="1"/>
          <p:nvPr/>
        </p:nvSpPr>
        <p:spPr>
          <a:xfrm>
            <a:off x="457197" y="986700"/>
            <a:ext cx="836035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2000" dirty="0">
                <a:latin typeface="Nunito" pitchFamily="2" charset="0"/>
              </a:rPr>
              <a:t>There are two primary innovations that transformer models bring to the table. Consider these two innovations within the context of predicting text.</a:t>
            </a:r>
          </a:p>
          <a:p>
            <a:pPr algn="just"/>
            <a:endParaRPr lang="en-GB" sz="2000" dirty="0">
              <a:latin typeface="Nunito" pitchFamily="2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000" dirty="0">
                <a:latin typeface="Nunito" pitchFamily="2" charset="0"/>
              </a:rPr>
              <a:t>Positional encoding: Instead of looking at each word in the order that it appears in a sentence, a unique number is assigned to each word.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000" dirty="0">
                <a:latin typeface="Nunito" pitchFamily="2" charset="0"/>
              </a:rPr>
              <a:t>Self-attention: Attention is a mechanism that calculates weights for every word in a sentence as they relate to every other word in the sentence, so the model can predict words which are likely to be used in sequence.</a:t>
            </a:r>
            <a:endParaRPr lang="en-ID" sz="2000" dirty="0">
              <a:latin typeface="Nunito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B9F106-4E0A-4C9E-84C1-786FAD2E4927}"/>
              </a:ext>
            </a:extLst>
          </p:cNvPr>
          <p:cNvSpPr txBox="1"/>
          <p:nvPr/>
        </p:nvSpPr>
        <p:spPr>
          <a:xfrm>
            <a:off x="1934151" y="4725193"/>
            <a:ext cx="527569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</a:t>
            </a:r>
            <a:r>
              <a:rPr lang="de-DE" sz="1050" dirty="0">
                <a:solidFill>
                  <a:srgbClr val="242021"/>
                </a:solidFill>
                <a:latin typeface="+mj-lt"/>
                <a:hlinkClick r:id="rId3"/>
              </a:rPr>
              <a:t>https://www.ibm.com/topics/transformer-model</a:t>
            </a:r>
            <a:r>
              <a:rPr lang="de-DE" sz="1050" dirty="0">
                <a:solidFill>
                  <a:srgbClr val="242021"/>
                </a:solidFill>
                <a:latin typeface="+mj-lt"/>
              </a:rPr>
              <a:t> </a:t>
            </a:r>
            <a:endParaRPr lang="en-US" sz="1050" dirty="0">
              <a:solidFill>
                <a:srgbClr val="24202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7861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2B6B1ECC-A01F-D34E-52DA-DA34BEA41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7A880015-79BC-F561-B342-069E518AEB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197" y="117624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Nunito" pitchFamily="2" charset="0"/>
                <a:ea typeface="Calibri" panose="020F0502020204030204" pitchFamily="34" charset="0"/>
                <a:cs typeface="Calibri" panose="020F0502020204030204" pitchFamily="34" charset="0"/>
              </a:rPr>
              <a:t>Core Idea</a:t>
            </a:r>
            <a:endParaRPr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51A884-115C-E53B-CBC0-5C077E9A7E44}"/>
              </a:ext>
            </a:extLst>
          </p:cNvPr>
          <p:cNvSpPr txBox="1"/>
          <p:nvPr/>
        </p:nvSpPr>
        <p:spPr>
          <a:xfrm>
            <a:off x="457197" y="599124"/>
            <a:ext cx="836035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latin typeface="Nunito" pitchFamily="2" charset="0"/>
              </a:rPr>
              <a:t>Transformer models work by processing input data, which can be sequences of tokens or other structured data, through a series of layers that contain self-attention mechanisms and feedforward neural networks. The core idea behind how transformer models work can be broken down into several key steps.</a:t>
            </a:r>
          </a:p>
          <a:p>
            <a:pPr algn="just"/>
            <a:endParaRPr lang="en-GB" sz="1800" dirty="0">
              <a:latin typeface="Nunito" pitchFamily="2" charset="0"/>
            </a:endParaRPr>
          </a:p>
          <a:p>
            <a:pPr marL="457200" indent="-457200" algn="just">
              <a:buAutoNum type="arabicPeriod"/>
            </a:pPr>
            <a:r>
              <a:rPr lang="en-ID" sz="1800" dirty="0">
                <a:latin typeface="Nunito" pitchFamily="2" charset="0"/>
              </a:rPr>
              <a:t>Input Embedding</a:t>
            </a:r>
          </a:p>
          <a:p>
            <a:pPr marL="457200" indent="-457200" algn="just">
              <a:buAutoNum type="arabicPeriod"/>
            </a:pPr>
            <a:r>
              <a:rPr lang="en-ID" sz="1800" dirty="0">
                <a:latin typeface="Nunito" pitchFamily="2" charset="0"/>
              </a:rPr>
              <a:t>Positional Encoding</a:t>
            </a:r>
          </a:p>
          <a:p>
            <a:pPr marL="457200" indent="-457200" algn="just">
              <a:buAutoNum type="arabicPeriod"/>
            </a:pPr>
            <a:r>
              <a:rPr lang="en-ID" sz="1800" dirty="0">
                <a:latin typeface="Nunito" pitchFamily="2" charset="0"/>
              </a:rPr>
              <a:t>Multi-head Attention</a:t>
            </a:r>
          </a:p>
          <a:p>
            <a:pPr marL="457200" indent="-457200" algn="just">
              <a:buAutoNum type="arabicPeriod"/>
            </a:pPr>
            <a:r>
              <a:rPr lang="en-ID" sz="1800" dirty="0">
                <a:latin typeface="Nunito" pitchFamily="2" charset="0"/>
              </a:rPr>
              <a:t>Normalization &amp; Residual Connection</a:t>
            </a:r>
          </a:p>
          <a:p>
            <a:pPr marL="457200" indent="-457200" algn="just">
              <a:buAutoNum type="arabicPeriod"/>
            </a:pPr>
            <a:r>
              <a:rPr lang="en-ID" sz="1800" dirty="0">
                <a:latin typeface="Nunito" pitchFamily="2" charset="0"/>
              </a:rPr>
              <a:t>Feedforward Neural Network</a:t>
            </a:r>
          </a:p>
          <a:p>
            <a:pPr marL="457200" indent="-457200" algn="just">
              <a:buAutoNum type="arabicPeriod"/>
            </a:pPr>
            <a:r>
              <a:rPr lang="en-ID" sz="1800" dirty="0">
                <a:latin typeface="Nunito" pitchFamily="2" charset="0"/>
              </a:rPr>
              <a:t>Stacked Layer</a:t>
            </a:r>
          </a:p>
          <a:p>
            <a:pPr marL="457200" indent="-457200" algn="just">
              <a:buAutoNum type="arabicPeriod"/>
            </a:pPr>
            <a:r>
              <a:rPr lang="en-ID" sz="1800" dirty="0">
                <a:latin typeface="Nunito" pitchFamily="2" charset="0"/>
              </a:rPr>
              <a:t>Output Layer</a:t>
            </a:r>
          </a:p>
          <a:p>
            <a:pPr marL="457200" indent="-457200" algn="just">
              <a:buAutoNum type="arabicPeriod"/>
            </a:pPr>
            <a:r>
              <a:rPr lang="en-ID" sz="1800" dirty="0">
                <a:latin typeface="Nunito" pitchFamily="2" charset="0"/>
              </a:rPr>
              <a:t>Training</a:t>
            </a:r>
          </a:p>
          <a:p>
            <a:pPr marL="457200" indent="-457200" algn="just">
              <a:buAutoNum type="arabicPeriod"/>
            </a:pPr>
            <a:r>
              <a:rPr lang="en-ID" sz="1800" dirty="0">
                <a:latin typeface="Nunito" pitchFamily="2" charset="0"/>
              </a:rPr>
              <a:t>Inference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D55546-9F30-CB74-C0F1-78B2E4E91CCB}"/>
              </a:ext>
            </a:extLst>
          </p:cNvPr>
          <p:cNvSpPr txBox="1"/>
          <p:nvPr/>
        </p:nvSpPr>
        <p:spPr>
          <a:xfrm>
            <a:off x="1934151" y="4771960"/>
            <a:ext cx="5275691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</a:t>
            </a:r>
            <a:r>
              <a:rPr lang="de-DE" sz="1050" dirty="0">
                <a:solidFill>
                  <a:srgbClr val="242021"/>
                </a:solidFill>
                <a:latin typeface="+mj-lt"/>
                <a:hlinkClick r:id="rId3"/>
              </a:rPr>
              <a:t>https://www.ibm.com/topics/transformer-model</a:t>
            </a:r>
            <a:r>
              <a:rPr lang="de-DE" sz="1050" dirty="0">
                <a:solidFill>
                  <a:srgbClr val="242021"/>
                </a:solidFill>
                <a:latin typeface="+mj-lt"/>
              </a:rPr>
              <a:t> </a:t>
            </a:r>
            <a:endParaRPr lang="en-US" sz="1050" dirty="0">
              <a:solidFill>
                <a:srgbClr val="24202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73634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C7885494-1482-0398-02B7-CF27E2329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>
            <a:extLst>
              <a:ext uri="{FF2B5EF4-FFF2-40B4-BE49-F238E27FC236}">
                <a16:creationId xmlns:a16="http://schemas.microsoft.com/office/drawing/2014/main" id="{3DD822D3-1733-41AB-3412-6D94ED8252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696" y="103744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Nunito" pitchFamily="2" charset="0"/>
                <a:ea typeface="Calibri" panose="020F0502020204030204" pitchFamily="34" charset="0"/>
                <a:cs typeface="Calibri" panose="020F0502020204030204" pitchFamily="34" charset="0"/>
              </a:rPr>
              <a:t>Core Idea</a:t>
            </a:r>
            <a:endParaRPr dirty="0">
              <a:solidFill>
                <a:schemeClr val="dk1"/>
              </a:solidFill>
              <a:latin typeface="Nunito" pitchFamily="2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47665D7-10A7-1FD6-F2ED-CABE175BD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15674" y="863550"/>
            <a:ext cx="4462181" cy="3416400"/>
          </a:xfrm>
        </p:spPr>
        <p:txBody>
          <a:bodyPr/>
          <a:lstStyle/>
          <a:p>
            <a:pPr marL="114300" indent="0" algn="just">
              <a:buNone/>
            </a:pPr>
            <a:r>
              <a:rPr lang="en-GB" dirty="0"/>
              <a:t>An example of the attention mechanism following long-distance dependencies in the encoder self-attention in layer 5 of 6. Many of the attention heads attend to a distant dependency of the verb ‘making’, completing the phrase ‘making...more difficult’. Attentions here shown only for the word ‘making’. Different </a:t>
            </a:r>
            <a:r>
              <a:rPr lang="en-GB" dirty="0" err="1"/>
              <a:t>colors</a:t>
            </a:r>
            <a:r>
              <a:rPr lang="en-GB" dirty="0"/>
              <a:t> represent different heads. Best viewed in </a:t>
            </a:r>
            <a:r>
              <a:rPr lang="en-GB" dirty="0" err="1"/>
              <a:t>color</a:t>
            </a:r>
            <a:r>
              <a:rPr lang="en-GB" dirty="0"/>
              <a:t>.</a:t>
            </a:r>
            <a:endParaRPr lang="en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0BA740-D874-3D48-5F60-AF3E57F5ED74}"/>
              </a:ext>
            </a:extLst>
          </p:cNvPr>
          <p:cNvSpPr txBox="1"/>
          <p:nvPr/>
        </p:nvSpPr>
        <p:spPr>
          <a:xfrm>
            <a:off x="1934151" y="4703803"/>
            <a:ext cx="5275691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50" dirty="0" err="1">
                <a:solidFill>
                  <a:srgbClr val="242021"/>
                </a:solidFill>
                <a:latin typeface="+mj-lt"/>
              </a:rPr>
              <a:t>Refrensi</a:t>
            </a:r>
            <a:r>
              <a:rPr lang="en-US" sz="1050" dirty="0">
                <a:solidFill>
                  <a:srgbClr val="242021"/>
                </a:solidFill>
                <a:latin typeface="+mj-lt"/>
              </a:rPr>
              <a:t> : https://arxiv.org/pdf/1706.03762</a:t>
            </a:r>
          </a:p>
          <a:p>
            <a:pPr algn="ctr"/>
            <a:endParaRPr lang="en-US" sz="1050" dirty="0">
              <a:solidFill>
                <a:srgbClr val="242021"/>
              </a:solidFill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53C9D7-AD04-ABDE-01E3-244550F6F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6" y="765527"/>
            <a:ext cx="3071918" cy="386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114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68C43BE5-66D8-C10A-737D-8D336D4AC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D5E8F9-DAD4-108C-39A0-1ADBFC1A9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4667" y="124057"/>
            <a:ext cx="5274666" cy="489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300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>
          <a:extLst>
            <a:ext uri="{FF2B5EF4-FFF2-40B4-BE49-F238E27FC236}">
              <a16:creationId xmlns:a16="http://schemas.microsoft.com/office/drawing/2014/main" id="{3C60849E-E0C3-3D39-D1F2-5A3574EDE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4F44D3-C6C8-2F10-DEA7-ECF66CAC3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955" y="0"/>
            <a:ext cx="51080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062340"/>
      </p:ext>
    </p:extLst>
  </p:cSld>
  <p:clrMapOvr>
    <a:masterClrMapping/>
  </p:clrMapOvr>
</p:sld>
</file>

<file path=ppt/theme/theme1.xml><?xml version="1.0" encoding="utf-8"?>
<a:theme xmlns:a="http://schemas.openxmlformats.org/drawingml/2006/main" name="Big Data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64E"/>
      </a:accent1>
      <a:accent2>
        <a:srgbClr val="FF8001"/>
      </a:accent2>
      <a:accent3>
        <a:srgbClr val="5FD0DB"/>
      </a:accent3>
      <a:accent4>
        <a:srgbClr val="32AAD9"/>
      </a:accent4>
      <a:accent5>
        <a:srgbClr val="1A569C"/>
      </a:accent5>
      <a:accent6>
        <a:srgbClr val="D558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18417</TotalTime>
  <Words>1912</Words>
  <Application>Microsoft Office PowerPoint</Application>
  <PresentationFormat>On-screen Show (16:9)</PresentationFormat>
  <Paragraphs>226</Paragraphs>
  <Slides>28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Roboto</vt:lpstr>
      <vt:lpstr>Fira Sans Extra Condensed</vt:lpstr>
      <vt:lpstr>Nunito</vt:lpstr>
      <vt:lpstr>Courier New</vt:lpstr>
      <vt:lpstr>Fira Sans Extra Condensed SemiBold</vt:lpstr>
      <vt:lpstr>Arial</vt:lpstr>
      <vt:lpstr>Big Data Infographics by Slidesgo</vt:lpstr>
      <vt:lpstr>Advanced NLP (Transformers – Bag 2)</vt:lpstr>
      <vt:lpstr>NLP Pipeline</vt:lpstr>
      <vt:lpstr>PowerPoint Presentation</vt:lpstr>
      <vt:lpstr>Transformers</vt:lpstr>
      <vt:lpstr>Two big innovations</vt:lpstr>
      <vt:lpstr>Core Idea</vt:lpstr>
      <vt:lpstr>Core Idea</vt:lpstr>
      <vt:lpstr>PowerPoint Presentation</vt:lpstr>
      <vt:lpstr>PowerPoint Presentation</vt:lpstr>
      <vt:lpstr>Komponen</vt:lpstr>
      <vt:lpstr>GPT</vt:lpstr>
      <vt:lpstr>Komponen GPT : Decoder Only</vt:lpstr>
      <vt:lpstr>language models</vt:lpstr>
      <vt:lpstr>language models</vt:lpstr>
      <vt:lpstr>PowerPoint Presentation</vt:lpstr>
      <vt:lpstr>PowerPoint Presentation</vt:lpstr>
      <vt:lpstr>State – of - GPT</vt:lpstr>
      <vt:lpstr>GPT from Scratch</vt:lpstr>
      <vt:lpstr>Percobaan GPT untuk Chatbot Sederhana  1. Import Library dan data yang akan digunakan  (menggunakan torch sebagai library)</vt:lpstr>
      <vt:lpstr>2. Mendownload Model &amp; Tokenizer </vt:lpstr>
      <vt:lpstr>3. Parameter Chatbot</vt:lpstr>
      <vt:lpstr>Penjelasan Parameter</vt:lpstr>
      <vt:lpstr>3. Fungsi Chatbot</vt:lpstr>
      <vt:lpstr>4. Contoh Penggunaan </vt:lpstr>
      <vt:lpstr>5. Fine-Tuning (Optional) </vt:lpstr>
      <vt:lpstr>Ref Tambahan </vt:lpstr>
      <vt:lpstr>Tugas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Audit dan  Tata Kelola IT</dc:title>
  <dc:creator>User</dc:creator>
  <cp:lastModifiedBy>Rafi Mahmud Zain</cp:lastModifiedBy>
  <cp:revision>175</cp:revision>
  <dcterms:modified xsi:type="dcterms:W3CDTF">2024-12-09T15:09:34Z</dcterms:modified>
</cp:coreProperties>
</file>